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256" r:id="rId5"/>
    <p:sldId id="281" r:id="rId6"/>
    <p:sldId id="266" r:id="rId7"/>
    <p:sldId id="267" r:id="rId8"/>
    <p:sldId id="268" r:id="rId9"/>
    <p:sldId id="273" r:id="rId10"/>
    <p:sldId id="274" r:id="rId11"/>
    <p:sldId id="269" r:id="rId12"/>
    <p:sldId id="272" r:id="rId13"/>
    <p:sldId id="270" r:id="rId14"/>
    <p:sldId id="275" r:id="rId15"/>
    <p:sldId id="282" r:id="rId16"/>
    <p:sldId id="257" r:id="rId17"/>
    <p:sldId id="258" r:id="rId18"/>
    <p:sldId id="259" r:id="rId19"/>
    <p:sldId id="260" r:id="rId20"/>
    <p:sldId id="261" r:id="rId21"/>
    <p:sldId id="262" r:id="rId22"/>
    <p:sldId id="264" r:id="rId23"/>
    <p:sldId id="265" r:id="rId24"/>
    <p:sldId id="284" r:id="rId25"/>
    <p:sldId id="276" r:id="rId26"/>
    <p:sldId id="279" r:id="rId27"/>
    <p:sldId id="277" r:id="rId28"/>
    <p:sldId id="278" r:id="rId29"/>
    <p:sldId id="280" r:id="rId30"/>
    <p:sldId id="283" r:id="rId31"/>
    <p:sldId id="285" r:id="rId32"/>
    <p:sldId id="286" r:id="rId33"/>
    <p:sldId id="287" r:id="rId34"/>
    <p:sldId id="288" r:id="rId3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ttoria Giantomassi" initials="VG" lastIdx="1" clrIdx="0">
    <p:extLst>
      <p:ext uri="{19B8F6BF-5375-455C-9EA6-DF929625EA0E}">
        <p15:presenceInfo xmlns:p15="http://schemas.microsoft.com/office/powerpoint/2012/main" userId="S::vittoria.giantomassi@edu.unito.it::609e8e65-9893-40fc-bca8-17abe3a979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9F"/>
    <a:srgbClr val="0970E6"/>
    <a:srgbClr val="ED2611"/>
    <a:srgbClr val="93ADDD"/>
    <a:srgbClr val="2589F7"/>
    <a:srgbClr val="87A4D9"/>
    <a:srgbClr val="0E2BA4"/>
    <a:srgbClr val="96A0AD"/>
    <a:srgbClr val="DE0000"/>
    <a:srgbClr val="757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snapToGrid="0">
      <p:cViewPr>
        <p:scale>
          <a:sx n="70" d="100"/>
          <a:sy n="70" d="100"/>
        </p:scale>
        <p:origin x="768"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B0899-AE75-46A9-95DC-40C5FC1B9930}" type="datetimeFigureOut">
              <a:rPr lang="it-IT" smtClean="0"/>
              <a:t>23/03/2023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D0EB4-8968-40C3-8265-873784BA64C9}" type="slidenum">
              <a:rPr lang="it-IT" smtClean="0"/>
              <a:t>‹N›</a:t>
            </a:fld>
            <a:endParaRPr lang="it-IT"/>
          </a:p>
        </p:txBody>
      </p:sp>
    </p:spTree>
    <p:extLst>
      <p:ext uri="{BB962C8B-B14F-4D97-AF65-F5344CB8AC3E}">
        <p14:creationId xmlns:p14="http://schemas.microsoft.com/office/powerpoint/2010/main" val="420560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74D0EB4-8968-40C3-8265-873784BA64C9}" type="slidenum">
              <a:rPr lang="it-IT" smtClean="0"/>
              <a:t>3</a:t>
            </a:fld>
            <a:endParaRPr lang="it-IT"/>
          </a:p>
        </p:txBody>
      </p:sp>
    </p:spTree>
    <p:extLst>
      <p:ext uri="{BB962C8B-B14F-4D97-AF65-F5344CB8AC3E}">
        <p14:creationId xmlns:p14="http://schemas.microsoft.com/office/powerpoint/2010/main" val="2750026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74D0EB4-8968-40C3-8265-873784BA64C9}" type="slidenum">
              <a:rPr lang="it-IT" smtClean="0"/>
              <a:t>24</a:t>
            </a:fld>
            <a:endParaRPr lang="it-IT"/>
          </a:p>
        </p:txBody>
      </p:sp>
    </p:spTree>
    <p:extLst>
      <p:ext uri="{BB962C8B-B14F-4D97-AF65-F5344CB8AC3E}">
        <p14:creationId xmlns:p14="http://schemas.microsoft.com/office/powerpoint/2010/main" val="380581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74D0EB4-8968-40C3-8265-873784BA64C9}" type="slidenum">
              <a:rPr lang="it-IT" smtClean="0"/>
              <a:t>25</a:t>
            </a:fld>
            <a:endParaRPr lang="it-IT"/>
          </a:p>
        </p:txBody>
      </p:sp>
    </p:spTree>
    <p:extLst>
      <p:ext uri="{BB962C8B-B14F-4D97-AF65-F5344CB8AC3E}">
        <p14:creationId xmlns:p14="http://schemas.microsoft.com/office/powerpoint/2010/main" val="93815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74D0EB4-8968-40C3-8265-873784BA64C9}" type="slidenum">
              <a:rPr lang="it-IT" smtClean="0"/>
              <a:t>26</a:t>
            </a:fld>
            <a:endParaRPr lang="it-IT"/>
          </a:p>
        </p:txBody>
      </p:sp>
    </p:spTree>
    <p:extLst>
      <p:ext uri="{BB962C8B-B14F-4D97-AF65-F5344CB8AC3E}">
        <p14:creationId xmlns:p14="http://schemas.microsoft.com/office/powerpoint/2010/main" val="216590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74D0EB4-8968-40C3-8265-873784BA64C9}" type="slidenum">
              <a:rPr lang="it-IT" smtClean="0"/>
              <a:t>27</a:t>
            </a:fld>
            <a:endParaRPr lang="it-IT"/>
          </a:p>
        </p:txBody>
      </p:sp>
    </p:spTree>
    <p:extLst>
      <p:ext uri="{BB962C8B-B14F-4D97-AF65-F5344CB8AC3E}">
        <p14:creationId xmlns:p14="http://schemas.microsoft.com/office/powerpoint/2010/main" val="4016454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74D0EB4-8968-40C3-8265-873784BA64C9}" type="slidenum">
              <a:rPr lang="it-IT" smtClean="0"/>
              <a:t>28</a:t>
            </a:fld>
            <a:endParaRPr lang="it-IT"/>
          </a:p>
        </p:txBody>
      </p:sp>
    </p:spTree>
    <p:extLst>
      <p:ext uri="{BB962C8B-B14F-4D97-AF65-F5344CB8AC3E}">
        <p14:creationId xmlns:p14="http://schemas.microsoft.com/office/powerpoint/2010/main" val="328132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74D0EB4-8968-40C3-8265-873784BA64C9}" type="slidenum">
              <a:rPr lang="it-IT" smtClean="0"/>
              <a:t>29</a:t>
            </a:fld>
            <a:endParaRPr lang="it-IT"/>
          </a:p>
        </p:txBody>
      </p:sp>
    </p:spTree>
    <p:extLst>
      <p:ext uri="{BB962C8B-B14F-4D97-AF65-F5344CB8AC3E}">
        <p14:creationId xmlns:p14="http://schemas.microsoft.com/office/powerpoint/2010/main" val="1279737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74D0EB4-8968-40C3-8265-873784BA64C9}" type="slidenum">
              <a:rPr lang="it-IT" smtClean="0"/>
              <a:t>30</a:t>
            </a:fld>
            <a:endParaRPr lang="it-IT"/>
          </a:p>
        </p:txBody>
      </p:sp>
    </p:spTree>
    <p:extLst>
      <p:ext uri="{BB962C8B-B14F-4D97-AF65-F5344CB8AC3E}">
        <p14:creationId xmlns:p14="http://schemas.microsoft.com/office/powerpoint/2010/main" val="3043789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74D0EB4-8968-40C3-8265-873784BA64C9}" type="slidenum">
              <a:rPr lang="it-IT" smtClean="0"/>
              <a:t>31</a:t>
            </a:fld>
            <a:endParaRPr lang="it-IT"/>
          </a:p>
        </p:txBody>
      </p:sp>
    </p:spTree>
    <p:extLst>
      <p:ext uri="{BB962C8B-B14F-4D97-AF65-F5344CB8AC3E}">
        <p14:creationId xmlns:p14="http://schemas.microsoft.com/office/powerpoint/2010/main" val="418885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75B38C-22C6-6B9A-C0D0-CD038692AFB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AEE91FE-0E70-6C49-DF1B-923A333672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B73BB93-68C3-4B49-6CDC-06DAF235C3BD}"/>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5" name="Segnaposto piè di pagina 4">
            <a:extLst>
              <a:ext uri="{FF2B5EF4-FFF2-40B4-BE49-F238E27FC236}">
                <a16:creationId xmlns:a16="http://schemas.microsoft.com/office/drawing/2014/main" id="{EAF5335B-FD0F-4559-CF5F-DDBDB1FFEE4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61A7423-D3CD-928B-097A-27EC70C833A4}"/>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386929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B1FA1-3B50-0CFF-DE97-C353319E62A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DB3CB9D-D37C-302F-55C9-D193CA92194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E06A02-B0CF-C501-B16C-EFC6A75BB4D2}"/>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5" name="Segnaposto piè di pagina 4">
            <a:extLst>
              <a:ext uri="{FF2B5EF4-FFF2-40B4-BE49-F238E27FC236}">
                <a16:creationId xmlns:a16="http://schemas.microsoft.com/office/drawing/2014/main" id="{5820D4D7-11E7-0B75-64C1-D08F52BB2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939E0FF-4389-3F39-1681-27D46CA8AB03}"/>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242483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23B0CA9-982F-7C6A-031A-37167350205B}"/>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BA83D07-C090-861F-B180-5CCD9AF0F23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215FA81-CDFB-9EC9-0A39-3A9E6AF7CC44}"/>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5" name="Segnaposto piè di pagina 4">
            <a:extLst>
              <a:ext uri="{FF2B5EF4-FFF2-40B4-BE49-F238E27FC236}">
                <a16:creationId xmlns:a16="http://schemas.microsoft.com/office/drawing/2014/main" id="{2008DB08-4325-848D-D3A8-B00CC3EAA99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0EADE4-6393-1896-41B1-86D8E9ED8C32}"/>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186865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EE8CDE-756D-EF2C-331D-AF16D6532B0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2D484E2-3925-374E-D610-BF953D0B014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905471-D06C-4A6A-493D-B30FC3738CA4}"/>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5" name="Segnaposto piè di pagina 4">
            <a:extLst>
              <a:ext uri="{FF2B5EF4-FFF2-40B4-BE49-F238E27FC236}">
                <a16:creationId xmlns:a16="http://schemas.microsoft.com/office/drawing/2014/main" id="{F9AE8D5D-D0BD-0B0D-CA4B-012D850871A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F257C0-DCE6-16D3-C4D8-CF78112AB0C7}"/>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3417922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39B5FA-FF28-D780-141D-7F8FE4DB008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8D02415-337E-2D4F-873F-DD58AD017F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9DA467-A04D-1C24-D173-371C5CB229FC}"/>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5" name="Segnaposto piè di pagina 4">
            <a:extLst>
              <a:ext uri="{FF2B5EF4-FFF2-40B4-BE49-F238E27FC236}">
                <a16:creationId xmlns:a16="http://schemas.microsoft.com/office/drawing/2014/main" id="{28353A26-6D0C-FE0B-8752-61046A7169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F0D7965-8686-2C97-1054-7D04465A75DA}"/>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205083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6E3B90-36CC-369B-F49E-A8A43672C86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2A044E-640C-6615-D84C-22D90C6041B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D52AFD2-B430-004B-B045-37AC010315FB}"/>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0C5192A-78A1-56C1-03DD-B5AAB4B82C1D}"/>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6" name="Segnaposto piè di pagina 5">
            <a:extLst>
              <a:ext uri="{FF2B5EF4-FFF2-40B4-BE49-F238E27FC236}">
                <a16:creationId xmlns:a16="http://schemas.microsoft.com/office/drawing/2014/main" id="{105EEF27-A339-7029-4A7A-AE3C55B61B3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6340968-96DB-9083-1814-AB0DEBFF153A}"/>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131573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767BE0-7E15-30D6-F764-B998DFC8DFB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DEF72D6-34C5-4EE3-B41A-6241D496B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8A2F15C-93F6-154D-9D2B-472B4C7F6BB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A7105DF-41C8-A02B-1865-CCAED49D01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7119742-E50E-0355-1878-92B60999159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D6F8C51-BEB0-B7FA-5E1C-F679EDAF1C52}"/>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8" name="Segnaposto piè di pagina 7">
            <a:extLst>
              <a:ext uri="{FF2B5EF4-FFF2-40B4-BE49-F238E27FC236}">
                <a16:creationId xmlns:a16="http://schemas.microsoft.com/office/drawing/2014/main" id="{730CD24E-F0D0-42F5-C7C8-4C1B1EF878C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E3378767-F3D0-F457-6B37-25781B0678F1}"/>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793045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EB89BD-6904-9031-F107-733EDA15586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E111E42-6B9C-83CE-E8B4-1FD16EEC977E}"/>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4" name="Segnaposto piè di pagina 3">
            <a:extLst>
              <a:ext uri="{FF2B5EF4-FFF2-40B4-BE49-F238E27FC236}">
                <a16:creationId xmlns:a16="http://schemas.microsoft.com/office/drawing/2014/main" id="{9CE38628-493B-BA36-B61B-122F720906A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89430B2D-1D86-A18D-D671-DC0DF7D3DFC5}"/>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136760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FFC70E7-BDEC-949E-A06A-4C61EFDF9FAB}"/>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3" name="Segnaposto piè di pagina 2">
            <a:extLst>
              <a:ext uri="{FF2B5EF4-FFF2-40B4-BE49-F238E27FC236}">
                <a16:creationId xmlns:a16="http://schemas.microsoft.com/office/drawing/2014/main" id="{9280A7AC-F7F3-D9DD-68B8-54B13FF5803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574A9CD-D7CD-6AA9-A45F-60C928771312}"/>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426253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6F4835-E6CA-9CDA-191D-E56978961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44E6377-5375-DAD3-8098-48F6C4B520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5C3524B-4198-9014-ACD9-854106553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68F5347-6FDB-6615-0202-55C0B533EB11}"/>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6" name="Segnaposto piè di pagina 5">
            <a:extLst>
              <a:ext uri="{FF2B5EF4-FFF2-40B4-BE49-F238E27FC236}">
                <a16:creationId xmlns:a16="http://schemas.microsoft.com/office/drawing/2014/main" id="{285F4564-D1AA-169A-E230-7B41DF230DB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554F048-3D05-F7E7-3D32-D3B2392393F8}"/>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15432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D4092C-92DA-57DB-D6D5-5E9F349EE7D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C97F84E-94BE-B5E0-AF84-843F93AF6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2AD705DA-B327-B38C-DEAE-8797DF33E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04E2111-BE07-DB30-6FF3-30D405080D86}"/>
              </a:ext>
            </a:extLst>
          </p:cNvPr>
          <p:cNvSpPr>
            <a:spLocks noGrp="1"/>
          </p:cNvSpPr>
          <p:nvPr>
            <p:ph type="dt" sz="half" idx="10"/>
          </p:nvPr>
        </p:nvSpPr>
        <p:spPr/>
        <p:txBody>
          <a:bodyPr/>
          <a:lstStyle/>
          <a:p>
            <a:fld id="{084FFB63-03B7-4523-A798-D41B0A5CEAFD}" type="datetimeFigureOut">
              <a:rPr lang="it-IT" smtClean="0"/>
              <a:t>23/03/2023</a:t>
            </a:fld>
            <a:endParaRPr lang="it-IT"/>
          </a:p>
        </p:txBody>
      </p:sp>
      <p:sp>
        <p:nvSpPr>
          <p:cNvPr id="6" name="Segnaposto piè di pagina 5">
            <a:extLst>
              <a:ext uri="{FF2B5EF4-FFF2-40B4-BE49-F238E27FC236}">
                <a16:creationId xmlns:a16="http://schemas.microsoft.com/office/drawing/2014/main" id="{E07940C0-DB47-DB0A-2845-39255C8579F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94ED613-EDA1-4DE3-136D-5DC56351F06D}"/>
              </a:ext>
            </a:extLst>
          </p:cNvPr>
          <p:cNvSpPr>
            <a:spLocks noGrp="1"/>
          </p:cNvSpPr>
          <p:nvPr>
            <p:ph type="sldNum" sz="quarter" idx="12"/>
          </p:nvPr>
        </p:nvSpPr>
        <p:spPr/>
        <p:txBody>
          <a:bodyPr/>
          <a:lstStyle/>
          <a:p>
            <a:fld id="{54A32597-71C3-4472-91BE-0ABD28D440C7}" type="slidenum">
              <a:rPr lang="it-IT" smtClean="0"/>
              <a:t>‹N›</a:t>
            </a:fld>
            <a:endParaRPr lang="it-IT"/>
          </a:p>
        </p:txBody>
      </p:sp>
    </p:spTree>
    <p:extLst>
      <p:ext uri="{BB962C8B-B14F-4D97-AF65-F5344CB8AC3E}">
        <p14:creationId xmlns:p14="http://schemas.microsoft.com/office/powerpoint/2010/main" val="2113019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D39BB9A-9228-E66A-CC4E-6086F67C23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FC61111-3810-9A26-8B6A-276BC671AF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F9857E2-2C58-2EB2-3820-CB706F6AC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FFB63-03B7-4523-A798-D41B0A5CEAFD}" type="datetimeFigureOut">
              <a:rPr lang="it-IT" smtClean="0"/>
              <a:t>23/03/2023</a:t>
            </a:fld>
            <a:endParaRPr lang="it-IT"/>
          </a:p>
        </p:txBody>
      </p:sp>
      <p:sp>
        <p:nvSpPr>
          <p:cNvPr id="5" name="Segnaposto piè di pagina 4">
            <a:extLst>
              <a:ext uri="{FF2B5EF4-FFF2-40B4-BE49-F238E27FC236}">
                <a16:creationId xmlns:a16="http://schemas.microsoft.com/office/drawing/2014/main" id="{906B2550-9287-03CD-D623-4868A47893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8595FDA-27B3-7AED-B003-AF6EA74D9B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A32597-71C3-4472-91BE-0ABD28D440C7}" type="slidenum">
              <a:rPr lang="it-IT" smtClean="0"/>
              <a:t>‹N›</a:t>
            </a:fld>
            <a:endParaRPr lang="it-IT"/>
          </a:p>
        </p:txBody>
      </p:sp>
    </p:spTree>
    <p:extLst>
      <p:ext uri="{BB962C8B-B14F-4D97-AF65-F5344CB8AC3E}">
        <p14:creationId xmlns:p14="http://schemas.microsoft.com/office/powerpoint/2010/main" val="1302278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1.png"/><Relationship Id="rId7" Type="http://schemas.openxmlformats.org/officeDocument/2006/relationships/slide" Target="slide12.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21.xml"/><Relationship Id="rId4" Type="http://schemas.openxmlformats.org/officeDocument/2006/relationships/image" Target="../media/image2.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4.xml"/><Relationship Id="rId12" Type="http://schemas.openxmlformats.org/officeDocument/2006/relationships/slide" Target="slide9.xml"/><Relationship Id="rId17" Type="http://schemas.openxmlformats.org/officeDocument/2006/relationships/slide" Target="slide21.xml"/><Relationship Id="rId2" Type="http://schemas.openxmlformats.org/officeDocument/2006/relationships/image" Target="../media/image12.png"/><Relationship Id="rId16"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slide" Target="slide8.xml"/><Relationship Id="rId5" Type="http://schemas.openxmlformats.org/officeDocument/2006/relationships/image" Target="../media/image1.png"/><Relationship Id="rId1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28.xml"/><Relationship Id="rId9" Type="http://schemas.openxmlformats.org/officeDocument/2006/relationships/slide" Target="slide6.xml"/><Relationship Id="rId14" Type="http://schemas.openxmlformats.org/officeDocument/2006/relationships/slide" Target="slide11.xml"/></Relationships>
</file>

<file path=ppt/slides/_rels/slide1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9.xml"/><Relationship Id="rId3" Type="http://schemas.openxmlformats.org/officeDocument/2006/relationships/slide" Target="slide1.xml"/><Relationship Id="rId7" Type="http://schemas.openxmlformats.org/officeDocument/2006/relationships/slide" Target="slide3.xml"/><Relationship Id="rId12" Type="http://schemas.openxmlformats.org/officeDocument/2006/relationships/slide" Target="slide8.xml"/><Relationship Id="rId17" Type="http://schemas.openxmlformats.org/officeDocument/2006/relationships/slide" Target="slide21.xml"/><Relationship Id="rId2" Type="http://schemas.openxmlformats.org/officeDocument/2006/relationships/image" Target="../media/image13.png"/><Relationship Id="rId16"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slide" Target="slide7.xml"/><Relationship Id="rId5" Type="http://schemas.openxmlformats.org/officeDocument/2006/relationships/slide" Target="slide28.xml"/><Relationship Id="rId15" Type="http://schemas.openxmlformats.org/officeDocument/2006/relationships/slide" Target="slide11.xml"/><Relationship Id="rId10" Type="http://schemas.openxmlformats.org/officeDocument/2006/relationships/slide" Target="slide6.xml"/><Relationship Id="rId4" Type="http://schemas.openxmlformats.org/officeDocument/2006/relationships/slide" Target="slide12.xml"/><Relationship Id="rId9" Type="http://schemas.openxmlformats.org/officeDocument/2006/relationships/slide" Target="slide5.xml"/><Relationship Id="rId1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1.xml"/><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2.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2.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2.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2.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1.png"/><Relationship Id="rId7" Type="http://schemas.openxmlformats.org/officeDocument/2006/relationships/slide" Target="slide28.xml"/><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2.xml"/><Relationship Id="rId4" Type="http://schemas.openxmlformats.org/officeDocument/2006/relationships/slide" Target="slide1.xml"/></Relationships>
</file>

<file path=ppt/slides/_rels/slide17.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16.png"/><Relationship Id="rId7" Type="http://schemas.openxmlformats.org/officeDocument/2006/relationships/slide" Target="slide12.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1.png"/><Relationship Id="rId9" Type="http://schemas.openxmlformats.org/officeDocument/2006/relationships/slide" Target="slide21.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1.xml"/><Relationship Id="rId5" Type="http://schemas.openxmlformats.org/officeDocument/2006/relationships/slide" Target="slide12.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8.png"/><Relationship Id="rId7" Type="http://schemas.openxmlformats.org/officeDocument/2006/relationships/slide" Target="slide1.xm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slide" Target="slide21.xml"/><Relationship Id="rId5" Type="http://schemas.openxmlformats.org/officeDocument/2006/relationships/image" Target="../media/image20.png"/><Relationship Id="rId10" Type="http://schemas.openxmlformats.org/officeDocument/2006/relationships/slide" Target="slide28.xml"/><Relationship Id="rId4" Type="http://schemas.openxmlformats.org/officeDocument/2006/relationships/image" Target="../media/image19.png"/><Relationship Id="rId9" Type="http://schemas.openxmlformats.org/officeDocument/2006/relationships/slide" Target="slide12.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8.xml"/><Relationship Id="rId3" Type="http://schemas.openxmlformats.org/officeDocument/2006/relationships/slide" Target="slide1.xml"/><Relationship Id="rId7" Type="http://schemas.openxmlformats.org/officeDocument/2006/relationships/image" Target="../media/image1.png"/><Relationship Id="rId12" Type="http://schemas.openxmlformats.org/officeDocument/2006/relationships/slide" Target="slide7.xml"/><Relationship Id="rId17" Type="http://schemas.openxmlformats.org/officeDocument/2006/relationships/slide" Target="slide21.xml"/><Relationship Id="rId2" Type="http://schemas.openxmlformats.org/officeDocument/2006/relationships/image" Target="../media/image4.jpg"/><Relationship Id="rId16"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slide" Target="slide6.xml"/><Relationship Id="rId5" Type="http://schemas.openxmlformats.org/officeDocument/2006/relationships/slide" Target="slide12.xml"/><Relationship Id="rId15" Type="http://schemas.openxmlformats.org/officeDocument/2006/relationships/slide" Target="slide10.xml"/><Relationship Id="rId10" Type="http://schemas.openxmlformats.org/officeDocument/2006/relationships/slide" Target="slide5.xml"/><Relationship Id="rId4" Type="http://schemas.openxmlformats.org/officeDocument/2006/relationships/slide" Target="slide2.xml"/><Relationship Id="rId9" Type="http://schemas.openxmlformats.org/officeDocument/2006/relationships/slide" Target="slide4.xml"/><Relationship Id="rId14" Type="http://schemas.openxmlformats.org/officeDocument/2006/relationships/slide" Target="slide9.xml"/></Relationships>
</file>

<file path=ppt/slides/_rels/slide2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22.png"/><Relationship Id="rId7" Type="http://schemas.openxmlformats.org/officeDocument/2006/relationships/slide" Target="slide12.xml"/><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1.png"/><Relationship Id="rId9"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xml"/><Relationship Id="rId7"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2.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24.png"/><Relationship Id="rId7" Type="http://schemas.openxmlformats.org/officeDocument/2006/relationships/slide" Target="slide12.xm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1.xml"/><Relationship Id="rId10" Type="http://schemas.openxmlformats.org/officeDocument/2006/relationships/slide" Target="slide21.xml"/><Relationship Id="rId4" Type="http://schemas.openxmlformats.org/officeDocument/2006/relationships/image" Target="../media/image25.png"/><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slide" Target="slide28.xml"/><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2.xml"/><Relationship Id="rId4" Type="http://schemas.openxmlformats.org/officeDocument/2006/relationships/slide" Target="slide1.xml"/><Relationship Id="rId9" Type="http://schemas.openxmlformats.org/officeDocument/2006/relationships/slide" Target="slide21.xml"/></Relationships>
</file>

<file path=ppt/slides/_rels/slide2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7.jpeg"/><Relationship Id="rId7" Type="http://schemas.openxmlformats.org/officeDocument/2006/relationships/slide" Target="slide1.xml"/><Relationship Id="rId12" Type="http://schemas.openxmlformats.org/officeDocument/2006/relationships/slide" Target="slide2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0.jpeg"/><Relationship Id="rId11" Type="http://schemas.openxmlformats.org/officeDocument/2006/relationships/image" Target="../media/image1.png"/><Relationship Id="rId5" Type="http://schemas.openxmlformats.org/officeDocument/2006/relationships/image" Target="../media/image29.jpeg"/><Relationship Id="rId10" Type="http://schemas.openxmlformats.org/officeDocument/2006/relationships/slide" Target="slide28.xml"/><Relationship Id="rId4" Type="http://schemas.openxmlformats.org/officeDocument/2006/relationships/image" Target="../media/image28.png"/><Relationship Id="rId9" Type="http://schemas.openxmlformats.org/officeDocument/2006/relationships/slide" Target="slide12.xml"/></Relationships>
</file>

<file path=ppt/slides/_rels/slide25.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31.png"/><Relationship Id="rId7"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slide" Target="slide21.xml"/><Relationship Id="rId5" Type="http://schemas.openxmlformats.org/officeDocument/2006/relationships/image" Target="../media/image33.jpeg"/><Relationship Id="rId10" Type="http://schemas.openxmlformats.org/officeDocument/2006/relationships/image" Target="../media/image1.png"/><Relationship Id="rId4" Type="http://schemas.openxmlformats.org/officeDocument/2006/relationships/image" Target="../media/image32.png"/><Relationship Id="rId9" Type="http://schemas.openxmlformats.org/officeDocument/2006/relationships/slide" Target="slide28.xml"/></Relationships>
</file>

<file path=ppt/slides/_rels/slide2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2.png"/><Relationship Id="rId7" Type="http://schemas.openxmlformats.org/officeDocument/2006/relationships/slide" Target="slide1.xml"/><Relationship Id="rId12" Type="http://schemas.openxmlformats.org/officeDocument/2006/relationships/slide" Target="slide2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1.png"/><Relationship Id="rId5" Type="http://schemas.openxmlformats.org/officeDocument/2006/relationships/image" Target="../media/image35.png"/><Relationship Id="rId10" Type="http://schemas.openxmlformats.org/officeDocument/2006/relationships/slide" Target="slide28.xml"/><Relationship Id="rId4" Type="http://schemas.openxmlformats.org/officeDocument/2006/relationships/image" Target="../media/image34.png"/><Relationship Id="rId9" Type="http://schemas.openxmlformats.org/officeDocument/2006/relationships/slide" Target="slide12.xml"/></Relationships>
</file>

<file path=ppt/slides/_rels/slide27.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37.jpeg"/><Relationship Id="rId7" Type="http://schemas.openxmlformats.org/officeDocument/2006/relationships/slide" Target="slide1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1.xml"/><Relationship Id="rId10" Type="http://schemas.openxmlformats.org/officeDocument/2006/relationships/slide" Target="slide21.xml"/><Relationship Id="rId4" Type="http://schemas.openxmlformats.org/officeDocument/2006/relationships/image" Target="../media/image38.jpeg"/><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xml"/><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2.xml"/><Relationship Id="rId4" Type="http://schemas.openxmlformats.org/officeDocument/2006/relationships/slide" Target="slide2.xml"/></Relationships>
</file>

<file path=ppt/slides/_rels/slide29.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9.jpg"/><Relationship Id="rId7" Type="http://schemas.openxmlformats.org/officeDocument/2006/relationships/slide" Target="slide28.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2.xml"/><Relationship Id="rId10" Type="http://schemas.openxmlformats.org/officeDocument/2006/relationships/image" Target="../media/image41.jpeg"/><Relationship Id="rId4" Type="http://schemas.openxmlformats.org/officeDocument/2006/relationships/slide" Target="slide1.xml"/><Relationship Id="rId9" Type="http://schemas.openxmlformats.org/officeDocument/2006/relationships/image" Target="../media/image40.jpeg"/></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3" Type="http://schemas.openxmlformats.org/officeDocument/2006/relationships/image" Target="../media/image1.png"/><Relationship Id="rId7" Type="http://schemas.openxmlformats.org/officeDocument/2006/relationships/slide" Target="slide4.xml"/><Relationship Id="rId12" Type="http://schemas.openxmlformats.org/officeDocument/2006/relationships/slide" Target="slide9.xml"/><Relationship Id="rId17" Type="http://schemas.openxmlformats.org/officeDocument/2006/relationships/slide" Target="slide21.xml"/><Relationship Id="rId2" Type="http://schemas.openxmlformats.org/officeDocument/2006/relationships/notesSlide" Target="../notesSlides/notesSlide1.xml"/><Relationship Id="rId16"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slide" Target="slide8.xml"/><Relationship Id="rId5" Type="http://schemas.openxmlformats.org/officeDocument/2006/relationships/slide" Target="slide28.xml"/><Relationship Id="rId1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12.xml"/><Relationship Id="rId9" Type="http://schemas.openxmlformats.org/officeDocument/2006/relationships/slide" Target="slide6.xml"/><Relationship Id="rId14" Type="http://schemas.openxmlformats.org/officeDocument/2006/relationships/slide" Target="slide11.xml"/></Relationships>
</file>

<file path=ppt/slides/_rels/slide30.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28.png"/><Relationship Id="rId3" Type="http://schemas.openxmlformats.org/officeDocument/2006/relationships/slide" Target="slide1.xml"/><Relationship Id="rId7" Type="http://schemas.openxmlformats.org/officeDocument/2006/relationships/slide" Target="slide21.xml"/><Relationship Id="rId12"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41.jpeg"/><Relationship Id="rId5" Type="http://schemas.openxmlformats.org/officeDocument/2006/relationships/slide" Target="slide12.xml"/><Relationship Id="rId10" Type="http://schemas.openxmlformats.org/officeDocument/2006/relationships/image" Target="../media/image43.png"/><Relationship Id="rId4" Type="http://schemas.openxmlformats.org/officeDocument/2006/relationships/slide" Target="slide2.xml"/><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9.xml"/><Relationship Id="rId18" Type="http://schemas.openxmlformats.org/officeDocument/2006/relationships/slide" Target="slide21.xml"/><Relationship Id="rId3" Type="http://schemas.openxmlformats.org/officeDocument/2006/relationships/image" Target="../media/image6.png"/><Relationship Id="rId7" Type="http://schemas.openxmlformats.org/officeDocument/2006/relationships/slide" Target="slide3.xml"/><Relationship Id="rId12" Type="http://schemas.openxmlformats.org/officeDocument/2006/relationships/slide" Target="slide8.xml"/><Relationship Id="rId17" Type="http://schemas.openxmlformats.org/officeDocument/2006/relationships/slide" Target="slide1.xml"/><Relationship Id="rId2" Type="http://schemas.openxmlformats.org/officeDocument/2006/relationships/image" Target="../media/image5.png"/><Relationship Id="rId16"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slide" Target="slide7.xml"/><Relationship Id="rId5" Type="http://schemas.openxmlformats.org/officeDocument/2006/relationships/slide" Target="slide28.xml"/><Relationship Id="rId15" Type="http://schemas.openxmlformats.org/officeDocument/2006/relationships/slide" Target="slide11.xml"/><Relationship Id="rId10" Type="http://schemas.openxmlformats.org/officeDocument/2006/relationships/slide" Target="slide6.xml"/><Relationship Id="rId4" Type="http://schemas.openxmlformats.org/officeDocument/2006/relationships/slide" Target="slide12.xml"/><Relationship Id="rId9" Type="http://schemas.openxmlformats.org/officeDocument/2006/relationships/slide" Target="slide5.xml"/><Relationship Id="rId14" Type="http://schemas.openxmlformats.org/officeDocument/2006/relationships/slide" Target="slide10.xml"/></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slide" Target="slide28.xml"/><Relationship Id="rId7" Type="http://schemas.openxmlformats.org/officeDocument/2006/relationships/slide" Target="slide5.xml"/><Relationship Id="rId12" Type="http://schemas.openxmlformats.org/officeDocument/2006/relationships/slide" Target="slide10.xml"/><Relationship Id="rId2" Type="http://schemas.openxmlformats.org/officeDocument/2006/relationships/slide" Target="slide12.xml"/><Relationship Id="rId16" Type="http://schemas.openxmlformats.org/officeDocument/2006/relationships/slide" Target="slide21.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3.xml"/><Relationship Id="rId15" Type="http://schemas.openxmlformats.org/officeDocument/2006/relationships/slide" Target="slide1.xml"/><Relationship Id="rId10" Type="http://schemas.openxmlformats.org/officeDocument/2006/relationships/slide" Target="slide8.xml"/><Relationship Id="rId4" Type="http://schemas.openxmlformats.org/officeDocument/2006/relationships/image" Target="../media/image1.png"/><Relationship Id="rId9" Type="http://schemas.openxmlformats.org/officeDocument/2006/relationships/slide" Target="slide7.xml"/><Relationship Id="rId14" Type="http://schemas.openxmlformats.org/officeDocument/2006/relationships/slide" Target="slide2.xml"/></Relationships>
</file>

<file path=ppt/slides/_rels/slide6.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8.xml"/><Relationship Id="rId18" Type="http://schemas.openxmlformats.org/officeDocument/2006/relationships/slide" Target="slide1.xml"/><Relationship Id="rId3" Type="http://schemas.openxmlformats.org/officeDocument/2006/relationships/image" Target="../media/image8.jpeg"/><Relationship Id="rId7" Type="http://schemas.openxmlformats.org/officeDocument/2006/relationships/image" Target="../media/image1.png"/><Relationship Id="rId12" Type="http://schemas.openxmlformats.org/officeDocument/2006/relationships/slide" Target="slide7.xml"/><Relationship Id="rId17" Type="http://schemas.openxmlformats.org/officeDocument/2006/relationships/slide" Target="slide2.xml"/><Relationship Id="rId2" Type="http://schemas.openxmlformats.org/officeDocument/2006/relationships/image" Target="../media/image7.jpeg"/><Relationship Id="rId16"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slide" Target="slide6.xml"/><Relationship Id="rId5" Type="http://schemas.openxmlformats.org/officeDocument/2006/relationships/slide" Target="slide12.xml"/><Relationship Id="rId15" Type="http://schemas.openxmlformats.org/officeDocument/2006/relationships/slide" Target="slide10.xml"/><Relationship Id="rId10" Type="http://schemas.openxmlformats.org/officeDocument/2006/relationships/slide" Target="slide5.xml"/><Relationship Id="rId19" Type="http://schemas.openxmlformats.org/officeDocument/2006/relationships/slide" Target="slide21.xml"/><Relationship Id="rId4" Type="http://schemas.openxmlformats.org/officeDocument/2006/relationships/image" Target="../media/image9.jpeg"/><Relationship Id="rId9" Type="http://schemas.openxmlformats.org/officeDocument/2006/relationships/slide" Target="slide4.xml"/><Relationship Id="rId14" Type="http://schemas.openxmlformats.org/officeDocument/2006/relationships/slide" Target="slide9.xml"/></Relationships>
</file>

<file path=ppt/slides/_rels/slide7.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4.xml"/><Relationship Id="rId12" Type="http://schemas.openxmlformats.org/officeDocument/2006/relationships/slide" Target="slide9.xml"/><Relationship Id="rId17" Type="http://schemas.openxmlformats.org/officeDocument/2006/relationships/slide" Target="slide21.xml"/><Relationship Id="rId2" Type="http://schemas.openxmlformats.org/officeDocument/2006/relationships/image" Target="../media/image10.png"/><Relationship Id="rId16"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slide" Target="slide8.xml"/><Relationship Id="rId5" Type="http://schemas.openxmlformats.org/officeDocument/2006/relationships/image" Target="../media/image1.png"/><Relationship Id="rId1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28.xml"/><Relationship Id="rId9" Type="http://schemas.openxmlformats.org/officeDocument/2006/relationships/slide" Target="slide6.xml"/><Relationship Id="rId14" Type="http://schemas.openxmlformats.org/officeDocument/2006/relationships/slide" Target="slide11.xml"/></Relationships>
</file>

<file path=ppt/slides/_rels/slide8.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4.xml"/><Relationship Id="rId12" Type="http://schemas.openxmlformats.org/officeDocument/2006/relationships/slide" Target="slide9.xml"/><Relationship Id="rId17" Type="http://schemas.openxmlformats.org/officeDocument/2006/relationships/slide" Target="slide21.xml"/><Relationship Id="rId2" Type="http://schemas.openxmlformats.org/officeDocument/2006/relationships/image" Target="../media/image11.png"/><Relationship Id="rId16"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slide" Target="slide8.xml"/><Relationship Id="rId5" Type="http://schemas.openxmlformats.org/officeDocument/2006/relationships/image" Target="../media/image1.png"/><Relationship Id="rId1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28.xml"/><Relationship Id="rId9" Type="http://schemas.openxmlformats.org/officeDocument/2006/relationships/slide" Target="slide6.xml"/><Relationship Id="rId14" Type="http://schemas.openxmlformats.org/officeDocument/2006/relationships/slide" Target="slide11.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slide" Target="slide28.xml"/><Relationship Id="rId7" Type="http://schemas.openxmlformats.org/officeDocument/2006/relationships/slide" Target="slide5.xml"/><Relationship Id="rId12" Type="http://schemas.openxmlformats.org/officeDocument/2006/relationships/slide" Target="slide10.xml"/><Relationship Id="rId2" Type="http://schemas.openxmlformats.org/officeDocument/2006/relationships/slide" Target="slide12.xml"/><Relationship Id="rId16" Type="http://schemas.openxmlformats.org/officeDocument/2006/relationships/slide" Target="slide21.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3.xml"/><Relationship Id="rId15" Type="http://schemas.openxmlformats.org/officeDocument/2006/relationships/slide" Target="slide1.xml"/><Relationship Id="rId10" Type="http://schemas.openxmlformats.org/officeDocument/2006/relationships/slide" Target="slide8.xml"/><Relationship Id="rId4" Type="http://schemas.openxmlformats.org/officeDocument/2006/relationships/image" Target="../media/image1.png"/><Relationship Id="rId9" Type="http://schemas.openxmlformats.org/officeDocument/2006/relationships/slide" Target="slide7.xml"/><Relationship Id="rId1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3">
            <a:extLst>
              <a:ext uri="{FF2B5EF4-FFF2-40B4-BE49-F238E27FC236}">
                <a16:creationId xmlns:a16="http://schemas.microsoft.com/office/drawing/2014/main" id="{00C106E7-A9B7-DADE-6550-207835FB3F9E}"/>
              </a:ext>
            </a:extLst>
          </p:cNvPr>
          <p:cNvSpPr>
            <a:spLocks/>
          </p:cNvSpPr>
          <p:nvPr/>
        </p:nvSpPr>
        <p:spPr>
          <a:xfrm flipH="1">
            <a:off x="2042278" y="0"/>
            <a:ext cx="3650521" cy="6858000"/>
          </a:xfrm>
          <a:prstGeom prst="flowChartDisplay">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grpSp>
        <p:nvGrpSpPr>
          <p:cNvPr id="14" name="Gruppo 13">
            <a:extLst>
              <a:ext uri="{FF2B5EF4-FFF2-40B4-BE49-F238E27FC236}">
                <a16:creationId xmlns:a16="http://schemas.microsoft.com/office/drawing/2014/main" id="{3D53D8C2-C4E6-0541-F53A-317FA7B9276A}"/>
              </a:ext>
            </a:extLst>
          </p:cNvPr>
          <p:cNvGrpSpPr>
            <a:grpSpLocks/>
          </p:cNvGrpSpPr>
          <p:nvPr/>
        </p:nvGrpSpPr>
        <p:grpSpPr>
          <a:xfrm flipH="1">
            <a:off x="-709398" y="0"/>
            <a:ext cx="3687124" cy="6858000"/>
            <a:chOff x="-95346" y="0"/>
            <a:chExt cx="3188838" cy="6858000"/>
          </a:xfrm>
        </p:grpSpPr>
        <p:sp>
          <p:nvSpPr>
            <p:cNvPr id="4" name="Rettangolo 3">
              <a:extLst>
                <a:ext uri="{FF2B5EF4-FFF2-40B4-BE49-F238E27FC236}">
                  <a16:creationId xmlns:a16="http://schemas.microsoft.com/office/drawing/2014/main" id="{1A1BB786-4D29-7FF5-B18A-CFB2DADF8862}"/>
                </a:ext>
              </a:extLst>
            </p:cNvPr>
            <p:cNvSpPr>
              <a:spLocks/>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3F0C68CE-0DCD-0557-3FF0-A25993F5C40B}"/>
                </a:ext>
              </a:extLst>
            </p:cNvPr>
            <p:cNvSpPr txBox="1">
              <a:spLocks/>
            </p:cNvSpPr>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2" action="ppaction://hlinksldjump">
                    <a:extLst>
                      <a:ext uri="{A12FA001-AC4F-418D-AE19-62706E023703}">
                        <ahyp:hlinkClr xmlns:ahyp="http://schemas.microsoft.com/office/drawing/2018/hyperlinkcolor" val="tx"/>
                      </a:ext>
                    </a:extLst>
                  </a:hlinkClick>
                </a:rPr>
                <a:t>Carrefour</a:t>
              </a:r>
              <a:endParaRPr lang="it-IT" b="1" dirty="0">
                <a:solidFill>
                  <a:srgbClr val="FFFF00"/>
                </a:solidFill>
                <a:latin typeface="Avenir Next LT Pro" panose="020B0504020202020204" pitchFamily="34" charset="0"/>
              </a:endParaRPr>
            </a:p>
          </p:txBody>
        </p:sp>
      </p:grpSp>
      <p:pic>
        <p:nvPicPr>
          <p:cNvPr id="12" name="Immagine 11">
            <a:extLst>
              <a:ext uri="{FF2B5EF4-FFF2-40B4-BE49-F238E27FC236}">
                <a16:creationId xmlns:a16="http://schemas.microsoft.com/office/drawing/2014/main" id="{CFCF1F02-5E69-940D-3A2D-62B9C2B32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9981" y="2380968"/>
            <a:ext cx="2374245" cy="1904144"/>
          </a:xfrm>
          <a:prstGeom prst="rect">
            <a:avLst/>
          </a:prstGeom>
        </p:spPr>
      </p:pic>
      <p:pic>
        <p:nvPicPr>
          <p:cNvPr id="17" name="Immagine 16">
            <a:extLst>
              <a:ext uri="{FF2B5EF4-FFF2-40B4-BE49-F238E27FC236}">
                <a16:creationId xmlns:a16="http://schemas.microsoft.com/office/drawing/2014/main" id="{95DEE9F9-27D8-8321-E68A-AE3023C3229C}"/>
              </a:ext>
            </a:extLst>
          </p:cNvPr>
          <p:cNvPicPr>
            <a:picLocks noChangeAspect="1"/>
          </p:cNvPicPr>
          <p:nvPr/>
        </p:nvPicPr>
        <p:blipFill>
          <a:blip r:embed="rId4"/>
          <a:stretch>
            <a:fillRect/>
          </a:stretch>
        </p:blipFill>
        <p:spPr>
          <a:xfrm>
            <a:off x="5940809" y="3561199"/>
            <a:ext cx="5859969" cy="1754326"/>
          </a:xfrm>
          <a:prstGeom prst="rect">
            <a:avLst/>
          </a:prstGeom>
          <a:ln w="12700">
            <a:solidFill>
              <a:schemeClr val="accent1"/>
            </a:solidFill>
            <a:prstDash val="lgDash"/>
          </a:ln>
        </p:spPr>
      </p:pic>
      <p:sp>
        <p:nvSpPr>
          <p:cNvPr id="18" name="Ovale 17">
            <a:extLst>
              <a:ext uri="{FF2B5EF4-FFF2-40B4-BE49-F238E27FC236}">
                <a16:creationId xmlns:a16="http://schemas.microsoft.com/office/drawing/2014/main" id="{43DB40DC-CAFC-3387-1612-350887DD6FAF}"/>
              </a:ext>
            </a:extLst>
          </p:cNvPr>
          <p:cNvSpPr/>
          <p:nvPr/>
        </p:nvSpPr>
        <p:spPr>
          <a:xfrm>
            <a:off x="5917001" y="3847363"/>
            <a:ext cx="684519" cy="409465"/>
          </a:xfrm>
          <a:prstGeom prst="ellipse">
            <a:avLst/>
          </a:prstGeom>
          <a:noFill/>
          <a:ln w="38100"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9" name="CasellaDiTesto 8">
            <a:extLst>
              <a:ext uri="{FF2B5EF4-FFF2-40B4-BE49-F238E27FC236}">
                <a16:creationId xmlns:a16="http://schemas.microsoft.com/office/drawing/2014/main" id="{80518AFE-F85E-88CD-6D7D-50FC448555FA}"/>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5883548" y="1855712"/>
            <a:ext cx="5917230" cy="1477328"/>
          </a:xfrm>
          <a:prstGeom prst="rect">
            <a:avLst/>
          </a:prstGeom>
          <a:noFill/>
        </p:spPr>
        <p:txBody>
          <a:bodyPr wrap="square" rtlCol="0">
            <a:spAutoFit/>
          </a:bodyPr>
          <a:lstStyle/>
          <a:p>
            <a:pPr algn="just"/>
            <a:r>
              <a:rPr lang="it-IT" dirty="0">
                <a:solidFill>
                  <a:srgbClr val="4472C4"/>
                </a:solidFill>
              </a:rPr>
              <a:t>Carrefour è una catena di supermercati e ipermercati francese, fondata da Annecy nel 1959. Sul loro sito è possibile fare la spesa online, con possibilità di consegna a domicilio, o ritiro presso punto vendita. Le possibilità principali che offre il sito sono: </a:t>
            </a:r>
          </a:p>
        </p:txBody>
      </p:sp>
      <p:sp>
        <p:nvSpPr>
          <p:cNvPr id="19" name="Ovale 18">
            <a:extLst>
              <a:ext uri="{FF2B5EF4-FFF2-40B4-BE49-F238E27FC236}">
                <a16:creationId xmlns:a16="http://schemas.microsoft.com/office/drawing/2014/main" id="{D1DDA86C-FF40-CB41-ACFE-7A3F82A5A3B0}"/>
              </a:ext>
            </a:extLst>
          </p:cNvPr>
          <p:cNvSpPr/>
          <p:nvPr/>
        </p:nvSpPr>
        <p:spPr>
          <a:xfrm>
            <a:off x="10596937" y="3847364"/>
            <a:ext cx="684519" cy="409465"/>
          </a:xfrm>
          <a:prstGeom prst="ellipse">
            <a:avLst/>
          </a:prstGeom>
          <a:noFill/>
          <a:ln w="38100"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cxnSp>
        <p:nvCxnSpPr>
          <p:cNvPr id="22" name="Connettore 2 21">
            <a:extLst>
              <a:ext uri="{FF2B5EF4-FFF2-40B4-BE49-F238E27FC236}">
                <a16:creationId xmlns:a16="http://schemas.microsoft.com/office/drawing/2014/main" id="{04A1213E-D36B-5B0F-192C-70EBC493132A}"/>
              </a:ext>
            </a:extLst>
          </p:cNvPr>
          <p:cNvCxnSpPr>
            <a:cxnSpLocks/>
          </p:cNvCxnSpPr>
          <p:nvPr/>
        </p:nvCxnSpPr>
        <p:spPr>
          <a:xfrm>
            <a:off x="6959467" y="4969606"/>
            <a:ext cx="3494035"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CasellaDiTesto 12">
            <a:extLst>
              <a:ext uri="{FF2B5EF4-FFF2-40B4-BE49-F238E27FC236}">
                <a16:creationId xmlns:a16="http://schemas.microsoft.com/office/drawing/2014/main" id="{1BE1642B-8A90-5645-8ECF-4FF76ADCF0C4}"/>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
        <p:nvSpPr>
          <p:cNvPr id="3" name="CasellaDiTesto 2">
            <a:extLst>
              <a:ext uri="{FF2B5EF4-FFF2-40B4-BE49-F238E27FC236}">
                <a16:creationId xmlns:a16="http://schemas.microsoft.com/office/drawing/2014/main" id="{0B152C20-7287-8EC1-D96A-5BE42C08EC85}"/>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11" name="CasellaDiTesto 10">
            <a:extLst>
              <a:ext uri="{FF2B5EF4-FFF2-40B4-BE49-F238E27FC236}">
                <a16:creationId xmlns:a16="http://schemas.microsoft.com/office/drawing/2014/main" id="{2C92C495-AED5-6ED6-2D77-F3C3CC5F742A}"/>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16" name="CasellaDiTesto 15">
            <a:extLst>
              <a:ext uri="{FF2B5EF4-FFF2-40B4-BE49-F238E27FC236}">
                <a16:creationId xmlns:a16="http://schemas.microsoft.com/office/drawing/2014/main" id="{C0581B35-2782-9905-EF13-02A7166CD9E5}"/>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sp>
        <p:nvSpPr>
          <p:cNvPr id="20" name="CasellaDiTesto 19">
            <a:extLst>
              <a:ext uri="{FF2B5EF4-FFF2-40B4-BE49-F238E27FC236}">
                <a16:creationId xmlns:a16="http://schemas.microsoft.com/office/drawing/2014/main" id="{F6168CB0-99AE-D1D6-4F92-3688F78B18C8}"/>
              </a:ext>
            </a:extLst>
          </p:cNvPr>
          <p:cNvSpPr txBox="1">
            <a:spLocks/>
          </p:cNvSpPr>
          <p:nvPr/>
        </p:nvSpPr>
        <p:spPr>
          <a:xfrm>
            <a:off x="9585743" y="5774722"/>
            <a:ext cx="2374245" cy="923330"/>
          </a:xfrm>
          <a:prstGeom prst="rect">
            <a:avLst/>
          </a:prstGeom>
          <a:noFill/>
        </p:spPr>
        <p:txBody>
          <a:bodyPr wrap="square" rtlCol="0">
            <a:spAutoFit/>
          </a:bodyPr>
          <a:lstStyle/>
          <a:p>
            <a:pPr algn="r"/>
            <a:r>
              <a:rPr lang="it-IT" dirty="0">
                <a:solidFill>
                  <a:srgbClr val="4472C4"/>
                </a:solidFill>
              </a:rPr>
              <a:t>Chiara </a:t>
            </a:r>
            <a:r>
              <a:rPr lang="it-IT" dirty="0" err="1">
                <a:solidFill>
                  <a:srgbClr val="4472C4"/>
                </a:solidFill>
              </a:rPr>
              <a:t>Iacuzzo</a:t>
            </a:r>
            <a:endParaRPr lang="it-IT" dirty="0">
              <a:solidFill>
                <a:srgbClr val="4472C4"/>
              </a:solidFill>
            </a:endParaRPr>
          </a:p>
          <a:p>
            <a:pPr algn="r"/>
            <a:r>
              <a:rPr lang="it-IT" dirty="0">
                <a:solidFill>
                  <a:srgbClr val="4472C4"/>
                </a:solidFill>
              </a:rPr>
              <a:t>Vittoria </a:t>
            </a:r>
            <a:r>
              <a:rPr lang="it-IT" dirty="0" err="1">
                <a:solidFill>
                  <a:srgbClr val="4472C4"/>
                </a:solidFill>
              </a:rPr>
              <a:t>Giantomassi</a:t>
            </a:r>
            <a:endParaRPr lang="it-IT" dirty="0">
              <a:solidFill>
                <a:srgbClr val="4472C4"/>
              </a:solidFill>
            </a:endParaRPr>
          </a:p>
          <a:p>
            <a:pPr algn="r"/>
            <a:r>
              <a:rPr lang="it-IT" dirty="0">
                <a:solidFill>
                  <a:srgbClr val="4472C4"/>
                </a:solidFill>
              </a:rPr>
              <a:t>Elisa Sorri</a:t>
            </a:r>
          </a:p>
        </p:txBody>
      </p:sp>
      <p:sp>
        <p:nvSpPr>
          <p:cNvPr id="21" name="CasellaDiTesto 20">
            <a:extLst>
              <a:ext uri="{FF2B5EF4-FFF2-40B4-BE49-F238E27FC236}">
                <a16:creationId xmlns:a16="http://schemas.microsoft.com/office/drawing/2014/main" id="{76CDFA91-C4C9-060E-32D3-C756DE028683}"/>
              </a:ext>
            </a:extLst>
          </p:cNvPr>
          <p:cNvSpPr txBox="1">
            <a:spLocks/>
          </p:cNvSpPr>
          <p:nvPr/>
        </p:nvSpPr>
        <p:spPr>
          <a:xfrm>
            <a:off x="7915701" y="202413"/>
            <a:ext cx="3885077" cy="923330"/>
          </a:xfrm>
          <a:prstGeom prst="rect">
            <a:avLst/>
          </a:prstGeom>
          <a:noFill/>
        </p:spPr>
        <p:txBody>
          <a:bodyPr wrap="square" rtlCol="0">
            <a:spAutoFit/>
          </a:bodyPr>
          <a:lstStyle/>
          <a:p>
            <a:pPr algn="r"/>
            <a:r>
              <a:rPr lang="it-IT" dirty="0">
                <a:solidFill>
                  <a:srgbClr val="4472C4"/>
                </a:solidFill>
              </a:rPr>
              <a:t>Corso di Interazione uomo-macchina: approcci avanzati</a:t>
            </a:r>
          </a:p>
          <a:p>
            <a:pPr algn="r"/>
            <a:r>
              <a:rPr lang="it-IT" dirty="0">
                <a:solidFill>
                  <a:srgbClr val="4472C4"/>
                </a:solidFill>
              </a:rPr>
              <a:t>A.A. 2022/2023</a:t>
            </a:r>
          </a:p>
        </p:txBody>
      </p:sp>
      <p:pic>
        <p:nvPicPr>
          <p:cNvPr id="1030" name="Picture 6" descr="UniTo volta pagina, ecco il nuovo logo dell'ateneo: un toro su tre libri e  un'aquila che fissa il sole - Torino Oggi">
            <a:extLst>
              <a:ext uri="{FF2B5EF4-FFF2-40B4-BE49-F238E27FC236}">
                <a16:creationId xmlns:a16="http://schemas.microsoft.com/office/drawing/2014/main" id="{FD302269-FE88-9FEA-C7E2-7759E60ED5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606" r="23110"/>
          <a:stretch/>
        </p:blipFill>
        <p:spPr bwMode="auto">
          <a:xfrm>
            <a:off x="5673248" y="93254"/>
            <a:ext cx="845505" cy="931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28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3855765" y="1045200"/>
            <a:ext cx="6983675" cy="461665"/>
          </a:xfrm>
          <a:prstGeom prst="rect">
            <a:avLst/>
          </a:prstGeom>
          <a:noFill/>
        </p:spPr>
        <p:txBody>
          <a:bodyPr wrap="square" rtlCol="0">
            <a:spAutoFit/>
          </a:bodyPr>
          <a:lstStyle/>
          <a:p>
            <a:r>
              <a:rPr lang="it-IT" sz="2400" b="1">
                <a:solidFill>
                  <a:srgbClr val="4472C4"/>
                </a:solidFill>
              </a:rPr>
              <a:t>Design estetico e minimalista</a:t>
            </a: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3855764" y="808595"/>
            <a:ext cx="6983675" cy="338554"/>
          </a:xfrm>
          <a:prstGeom prst="rect">
            <a:avLst/>
          </a:prstGeom>
          <a:noFill/>
        </p:spPr>
        <p:txBody>
          <a:bodyPr wrap="square" rtlCol="0">
            <a:spAutoFit/>
          </a:bodyPr>
          <a:lstStyle/>
          <a:p>
            <a:r>
              <a:rPr lang="it-IT" sz="1600" b="1">
                <a:solidFill>
                  <a:srgbClr val="82A1D8"/>
                </a:solidFill>
              </a:rPr>
              <a:t>Problemi rilevati tramite le euristiche /</a:t>
            </a:r>
          </a:p>
        </p:txBody>
      </p:sp>
      <p:sp>
        <p:nvSpPr>
          <p:cNvPr id="6" name="CasellaDiTesto 5">
            <a:extLst>
              <a:ext uri="{FF2B5EF4-FFF2-40B4-BE49-F238E27FC236}">
                <a16:creationId xmlns:a16="http://schemas.microsoft.com/office/drawing/2014/main" id="{454FE9CE-F64D-C3FA-5EB5-5036309A7433}"/>
              </a:ext>
            </a:extLst>
          </p:cNvPr>
          <p:cNvSpPr txBox="1">
            <a:spLocks/>
          </p:cNvSpPr>
          <p:nvPr/>
        </p:nvSpPr>
        <p:spPr>
          <a:xfrm>
            <a:off x="3340480" y="1673844"/>
            <a:ext cx="8201383" cy="2462213"/>
          </a:xfrm>
          <a:prstGeom prst="rect">
            <a:avLst/>
          </a:prstGeom>
          <a:noFill/>
        </p:spPr>
        <p:txBody>
          <a:bodyPr wrap="square" rtlCol="0">
            <a:spAutoFit/>
          </a:bodyPr>
          <a:lstStyle/>
          <a:p>
            <a:pPr algn="just">
              <a:spcAft>
                <a:spcPts val="600"/>
              </a:spcAft>
            </a:pPr>
            <a:r>
              <a:rPr lang="it-IT" dirty="0">
                <a:solidFill>
                  <a:srgbClr val="4472C4"/>
                </a:solidFill>
              </a:rPr>
              <a:t>Le interfacce non dovrebbero contenere informazioni raramente necessarie perciò, come descritto dall’ottava euristica, si è notato che:</a:t>
            </a:r>
          </a:p>
          <a:p>
            <a:pPr marL="285750" indent="-285750" algn="just">
              <a:spcAft>
                <a:spcPts val="600"/>
              </a:spcAft>
              <a:buFont typeface="Arial" panose="020B0604020202020204" pitchFamily="34" charset="0"/>
              <a:buChar char="•"/>
            </a:pPr>
            <a:r>
              <a:rPr lang="it-IT" dirty="0">
                <a:solidFill>
                  <a:srgbClr val="4472C4"/>
                </a:solidFill>
              </a:rPr>
              <a:t>L’interfaccia principale contiene voci non necessarie per l’uso di una spesa online, come la voce «vivi di gusto» che contiene un piccolo blog dove si danno consigli di cucina e mise en place. </a:t>
            </a:r>
          </a:p>
          <a:p>
            <a:pPr marL="285750" indent="-285750" algn="just">
              <a:spcAft>
                <a:spcPts val="600"/>
              </a:spcAft>
              <a:buFont typeface="Arial" panose="020B0604020202020204" pitchFamily="34" charset="0"/>
              <a:buChar char="•"/>
            </a:pPr>
            <a:r>
              <a:rPr lang="it-IT" b="1" dirty="0">
                <a:solidFill>
                  <a:srgbClr val="C00000"/>
                </a:solidFill>
              </a:rPr>
              <a:t>Sull’interfaccia principale e nella spesa online sono presenti troppi annunci pubblicitari o promozioni </a:t>
            </a:r>
            <a:r>
              <a:rPr lang="it-IT" dirty="0">
                <a:solidFill>
                  <a:schemeClr val="accent1"/>
                </a:solidFill>
              </a:rPr>
              <a:t>troppo generiche</a:t>
            </a:r>
            <a:r>
              <a:rPr lang="it-IT" dirty="0">
                <a:solidFill>
                  <a:srgbClr val="4472C4"/>
                </a:solidFill>
              </a:rPr>
              <a:t>, mentre la prima lista di prodotti si trova molto in fondo alla pagina. Questo potrebbe distrarre ed infastidire l’utente. </a:t>
            </a:r>
          </a:p>
        </p:txBody>
      </p:sp>
      <p:pic>
        <p:nvPicPr>
          <p:cNvPr id="5" name="Immagine 4">
            <a:extLst>
              <a:ext uri="{FF2B5EF4-FFF2-40B4-BE49-F238E27FC236}">
                <a16:creationId xmlns:a16="http://schemas.microsoft.com/office/drawing/2014/main" id="{39D8FC16-631A-E489-21C1-96D857767427}"/>
              </a:ext>
            </a:extLst>
          </p:cNvPr>
          <p:cNvPicPr>
            <a:picLocks noChangeAspect="1"/>
          </p:cNvPicPr>
          <p:nvPr/>
        </p:nvPicPr>
        <p:blipFill rotWithShape="1">
          <a:blip r:embed="rId2"/>
          <a:srcRect l="2540" t="25214" r="2665" b="6405"/>
          <a:stretch/>
        </p:blipFill>
        <p:spPr>
          <a:xfrm>
            <a:off x="4930990" y="4370982"/>
            <a:ext cx="5770604" cy="2124102"/>
          </a:xfrm>
          <a:prstGeom prst="rect">
            <a:avLst/>
          </a:prstGeom>
        </p:spPr>
      </p:pic>
      <p:sp>
        <p:nvSpPr>
          <p:cNvPr id="2" name="CasellaDiTesto 1">
            <a:extLst>
              <a:ext uri="{FF2B5EF4-FFF2-40B4-BE49-F238E27FC236}">
                <a16:creationId xmlns:a16="http://schemas.microsoft.com/office/drawing/2014/main" id="{1A701EA3-CE1F-0C53-BAC4-2152D3F0D1AA}"/>
              </a:ext>
            </a:extLst>
          </p:cNvPr>
          <p:cNvSpPr txBox="1"/>
          <p:nvPr/>
        </p:nvSpPr>
        <p:spPr>
          <a:xfrm>
            <a:off x="3278006" y="658181"/>
            <a:ext cx="713657" cy="1015663"/>
          </a:xfrm>
          <a:prstGeom prst="rect">
            <a:avLst/>
          </a:prstGeom>
          <a:noFill/>
        </p:spPr>
        <p:txBody>
          <a:bodyPr wrap="square" rtlCol="0">
            <a:spAutoFit/>
          </a:bodyPr>
          <a:lstStyle/>
          <a:p>
            <a:r>
              <a:rPr lang="it-IT" sz="6000" dirty="0">
                <a:solidFill>
                  <a:srgbClr val="DE0000"/>
                </a:solidFill>
                <a:latin typeface="Baguet Script" panose="020B0604020202020204" pitchFamily="2" charset="0"/>
              </a:rPr>
              <a:t>8</a:t>
            </a:r>
          </a:p>
        </p:txBody>
      </p:sp>
      <p:sp>
        <p:nvSpPr>
          <p:cNvPr id="11" name="Rettangolo 3">
            <a:extLst>
              <a:ext uri="{FF2B5EF4-FFF2-40B4-BE49-F238E27FC236}">
                <a16:creationId xmlns:a16="http://schemas.microsoft.com/office/drawing/2014/main" id="{FF65B62F-124D-9BAF-E4B6-2DAE0D875616}"/>
              </a:ext>
            </a:extLst>
          </p:cNvPr>
          <p:cNvSpPr>
            <a:spLocks/>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296966C7-6F7B-1FBF-9280-BD445F6E81D2}"/>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8" name="CasellaDiTesto 17">
            <a:extLst>
              <a:ext uri="{FF2B5EF4-FFF2-40B4-BE49-F238E27FC236}">
                <a16:creationId xmlns:a16="http://schemas.microsoft.com/office/drawing/2014/main" id="{C16975DA-6EC0-7AD2-7058-B76BC861D87B}"/>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20" name="CasellaDiTesto 19">
            <a:extLst>
              <a:ext uri="{FF2B5EF4-FFF2-40B4-BE49-F238E27FC236}">
                <a16:creationId xmlns:a16="http://schemas.microsoft.com/office/drawing/2014/main" id="{66917ABC-9353-BE3F-FD19-0D90FFC230DF}"/>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cxnSp>
        <p:nvCxnSpPr>
          <p:cNvPr id="21" name="Connettore diritto 20">
            <a:extLst>
              <a:ext uri="{FF2B5EF4-FFF2-40B4-BE49-F238E27FC236}">
                <a16:creationId xmlns:a16="http://schemas.microsoft.com/office/drawing/2014/main" id="{25320D09-DAAC-CF9A-9636-552F086B4117}"/>
              </a:ext>
            </a:extLst>
          </p:cNvPr>
          <p:cNvCxnSpPr>
            <a:cxnSpLocks/>
            <a:stCxn id="27" idx="2"/>
            <a:endCxn id="35"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26" name="Immagine 25">
            <a:extLst>
              <a:ext uri="{FF2B5EF4-FFF2-40B4-BE49-F238E27FC236}">
                <a16:creationId xmlns:a16="http://schemas.microsoft.com/office/drawing/2014/main" id="{0238DC74-98A3-8CE1-7E98-C01C2CEB5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27" name="Ovale 26">
            <a:hlinkClick r:id="rId6" action="ppaction://hlinksldjump"/>
            <a:extLst>
              <a:ext uri="{FF2B5EF4-FFF2-40B4-BE49-F238E27FC236}">
                <a16:creationId xmlns:a16="http://schemas.microsoft.com/office/drawing/2014/main" id="{A436872B-AFE0-9275-8FF8-9F5CA0B35E09}"/>
              </a:ext>
            </a:extLst>
          </p:cNvPr>
          <p:cNvSpPr/>
          <p:nvPr/>
        </p:nvSpPr>
        <p:spPr>
          <a:xfrm>
            <a:off x="482898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8" name="Ovale 27">
            <a:hlinkClick r:id="rId7" action="ppaction://hlinksldjump"/>
            <a:extLst>
              <a:ext uri="{FF2B5EF4-FFF2-40B4-BE49-F238E27FC236}">
                <a16:creationId xmlns:a16="http://schemas.microsoft.com/office/drawing/2014/main" id="{DCE7F08E-6793-ED39-7EDB-CA81F3A6BEBC}"/>
              </a:ext>
            </a:extLst>
          </p:cNvPr>
          <p:cNvSpPr/>
          <p:nvPr/>
        </p:nvSpPr>
        <p:spPr>
          <a:xfrm>
            <a:off x="5487353"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9" name="Ovale 28">
            <a:hlinkClick r:id="rId8" action="ppaction://hlinksldjump"/>
            <a:extLst>
              <a:ext uri="{FF2B5EF4-FFF2-40B4-BE49-F238E27FC236}">
                <a16:creationId xmlns:a16="http://schemas.microsoft.com/office/drawing/2014/main" id="{2EE592E1-228B-868F-4A3A-FA9486E72D1F}"/>
              </a:ext>
            </a:extLst>
          </p:cNvPr>
          <p:cNvSpPr/>
          <p:nvPr/>
        </p:nvSpPr>
        <p:spPr>
          <a:xfrm>
            <a:off x="6176202"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30" name="Ovale 29">
            <a:hlinkClick r:id="rId9" action="ppaction://hlinksldjump"/>
            <a:extLst>
              <a:ext uri="{FF2B5EF4-FFF2-40B4-BE49-F238E27FC236}">
                <a16:creationId xmlns:a16="http://schemas.microsoft.com/office/drawing/2014/main" id="{17D02945-4A8E-60EE-2641-616F84F455D0}"/>
              </a:ext>
            </a:extLst>
          </p:cNvPr>
          <p:cNvSpPr/>
          <p:nvPr/>
        </p:nvSpPr>
        <p:spPr>
          <a:xfrm>
            <a:off x="686675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31" name="Ovale 30">
            <a:hlinkClick r:id="rId10" action="ppaction://hlinksldjump"/>
            <a:extLst>
              <a:ext uri="{FF2B5EF4-FFF2-40B4-BE49-F238E27FC236}">
                <a16:creationId xmlns:a16="http://schemas.microsoft.com/office/drawing/2014/main" id="{5D67B5EB-7B35-A266-049B-9B1127820AF0}"/>
              </a:ext>
            </a:extLst>
          </p:cNvPr>
          <p:cNvSpPr/>
          <p:nvPr/>
        </p:nvSpPr>
        <p:spPr>
          <a:xfrm>
            <a:off x="752140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32" name="Ovale 31">
            <a:hlinkClick r:id="rId11" action="ppaction://hlinksldjump"/>
            <a:extLst>
              <a:ext uri="{FF2B5EF4-FFF2-40B4-BE49-F238E27FC236}">
                <a16:creationId xmlns:a16="http://schemas.microsoft.com/office/drawing/2014/main" id="{502AF0C1-C554-64AE-4562-FE0E353B8D2C}"/>
              </a:ext>
            </a:extLst>
          </p:cNvPr>
          <p:cNvSpPr/>
          <p:nvPr/>
        </p:nvSpPr>
        <p:spPr>
          <a:xfrm>
            <a:off x="817775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33" name="Ovale 32">
            <a:hlinkClick r:id="rId12" action="ppaction://hlinksldjump"/>
            <a:extLst>
              <a:ext uri="{FF2B5EF4-FFF2-40B4-BE49-F238E27FC236}">
                <a16:creationId xmlns:a16="http://schemas.microsoft.com/office/drawing/2014/main" id="{ECAF95DB-5212-D766-96AF-724111BC4053}"/>
              </a:ext>
            </a:extLst>
          </p:cNvPr>
          <p:cNvSpPr/>
          <p:nvPr/>
        </p:nvSpPr>
        <p:spPr>
          <a:xfrm>
            <a:off x="886660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34" name="Ovale 33">
            <a:hlinkClick r:id="rId13" action="ppaction://hlinksldjump"/>
            <a:extLst>
              <a:ext uri="{FF2B5EF4-FFF2-40B4-BE49-F238E27FC236}">
                <a16:creationId xmlns:a16="http://schemas.microsoft.com/office/drawing/2014/main" id="{FAF7FF65-6A76-3C10-CBAE-1A926761BC24}"/>
              </a:ext>
            </a:extLst>
          </p:cNvPr>
          <p:cNvSpPr/>
          <p:nvPr/>
        </p:nvSpPr>
        <p:spPr>
          <a:xfrm>
            <a:off x="9555453" y="308748"/>
            <a:ext cx="420624" cy="411709"/>
          </a:xfrm>
          <a:prstGeom prst="ellipse">
            <a:avLst/>
          </a:prstGeom>
          <a:solidFill>
            <a:srgbClr val="ED26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35" name="Ovale 34">
            <a:hlinkClick r:id="rId14" action="ppaction://hlinksldjump"/>
            <a:extLst>
              <a:ext uri="{FF2B5EF4-FFF2-40B4-BE49-F238E27FC236}">
                <a16:creationId xmlns:a16="http://schemas.microsoft.com/office/drawing/2014/main" id="{04436097-48D9-D32E-A0BD-99712B119B45}"/>
              </a:ext>
            </a:extLst>
          </p:cNvPr>
          <p:cNvSpPr/>
          <p:nvPr/>
        </p:nvSpPr>
        <p:spPr>
          <a:xfrm>
            <a:off x="10231325" y="198350"/>
            <a:ext cx="652946" cy="676096"/>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36" name="CasellaDiTesto 35">
            <a:extLst>
              <a:ext uri="{FF2B5EF4-FFF2-40B4-BE49-F238E27FC236}">
                <a16:creationId xmlns:a16="http://schemas.microsoft.com/office/drawing/2014/main" id="{61015418-4C77-DA8B-B2F6-FE2D6F30D39B}"/>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15"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37" name="CasellaDiTesto 36">
            <a:extLst>
              <a:ext uri="{FF2B5EF4-FFF2-40B4-BE49-F238E27FC236}">
                <a16:creationId xmlns:a16="http://schemas.microsoft.com/office/drawing/2014/main" id="{51BF5877-7316-6E01-B3E1-A49CA38A9EA6}"/>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6"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38" name="CasellaDiTesto 37">
            <a:extLst>
              <a:ext uri="{FF2B5EF4-FFF2-40B4-BE49-F238E27FC236}">
                <a16:creationId xmlns:a16="http://schemas.microsoft.com/office/drawing/2014/main" id="{8B665B2F-47A6-C85D-74FF-F8F848EA3754}"/>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163404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4192172" y="1066365"/>
            <a:ext cx="6983675" cy="461665"/>
          </a:xfrm>
          <a:prstGeom prst="rect">
            <a:avLst/>
          </a:prstGeom>
          <a:noFill/>
        </p:spPr>
        <p:txBody>
          <a:bodyPr wrap="square" rtlCol="0">
            <a:spAutoFit/>
          </a:bodyPr>
          <a:lstStyle/>
          <a:p>
            <a:r>
              <a:rPr lang="it-IT" sz="2400" b="1">
                <a:solidFill>
                  <a:srgbClr val="4472C4"/>
                </a:solidFill>
              </a:rPr>
              <a:t>Documentazione</a:t>
            </a: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4192171" y="829760"/>
            <a:ext cx="6983675" cy="338554"/>
          </a:xfrm>
          <a:prstGeom prst="rect">
            <a:avLst/>
          </a:prstGeom>
          <a:noFill/>
        </p:spPr>
        <p:txBody>
          <a:bodyPr wrap="square" rtlCol="0">
            <a:spAutoFit/>
          </a:bodyPr>
          <a:lstStyle/>
          <a:p>
            <a:r>
              <a:rPr lang="it-IT" sz="1600" b="1">
                <a:solidFill>
                  <a:srgbClr val="82A1D8"/>
                </a:solidFill>
              </a:rPr>
              <a:t>Problemi rilevati tramite le euristiche /</a:t>
            </a:r>
          </a:p>
        </p:txBody>
      </p:sp>
      <p:sp>
        <p:nvSpPr>
          <p:cNvPr id="6" name="CasellaDiTesto 5">
            <a:extLst>
              <a:ext uri="{FF2B5EF4-FFF2-40B4-BE49-F238E27FC236}">
                <a16:creationId xmlns:a16="http://schemas.microsoft.com/office/drawing/2014/main" id="{454FE9CE-F64D-C3FA-5EB5-5036309A7433}"/>
              </a:ext>
            </a:extLst>
          </p:cNvPr>
          <p:cNvSpPr txBox="1">
            <a:spLocks/>
          </p:cNvSpPr>
          <p:nvPr/>
        </p:nvSpPr>
        <p:spPr>
          <a:xfrm>
            <a:off x="3270063" y="1624354"/>
            <a:ext cx="7317358" cy="2031325"/>
          </a:xfrm>
          <a:prstGeom prst="rect">
            <a:avLst/>
          </a:prstGeom>
          <a:noFill/>
        </p:spPr>
        <p:txBody>
          <a:bodyPr wrap="square" rtlCol="0">
            <a:spAutoFit/>
          </a:bodyPr>
          <a:lstStyle/>
          <a:p>
            <a:pPr algn="just"/>
            <a:r>
              <a:rPr lang="it-IT" dirty="0">
                <a:solidFill>
                  <a:srgbClr val="4472C4"/>
                </a:solidFill>
              </a:rPr>
              <a:t>Non è presente nessuna guida o documentazione. Richieste dalla decima euristica, la pagina dedicata ai servizi presenti online ha il solo scopo di rimandare ai servizi stessi.</a:t>
            </a:r>
          </a:p>
          <a:p>
            <a:pPr algn="just"/>
            <a:endParaRPr lang="it-IT" dirty="0">
              <a:solidFill>
                <a:srgbClr val="4472C4"/>
              </a:solidFill>
            </a:endParaRPr>
          </a:p>
          <a:p>
            <a:pPr algn="just"/>
            <a:r>
              <a:rPr lang="it-IT" dirty="0">
                <a:solidFill>
                  <a:srgbClr val="4472C4"/>
                </a:solidFill>
              </a:rPr>
              <a:t>L’unica possibilità è di cliccare «serve aiuto» dove compaiono alcune modalità di contattare un operatore o parlare con un assistente digitale(strumento limitato); </a:t>
            </a:r>
          </a:p>
        </p:txBody>
      </p:sp>
      <p:pic>
        <p:nvPicPr>
          <p:cNvPr id="3" name="Immagine 2">
            <a:extLst>
              <a:ext uri="{FF2B5EF4-FFF2-40B4-BE49-F238E27FC236}">
                <a16:creationId xmlns:a16="http://schemas.microsoft.com/office/drawing/2014/main" id="{16910668-04CE-A89C-E771-DB5071216E12}"/>
              </a:ext>
            </a:extLst>
          </p:cNvPr>
          <p:cNvPicPr>
            <a:picLocks noChangeAspect="1"/>
          </p:cNvPicPr>
          <p:nvPr/>
        </p:nvPicPr>
        <p:blipFill>
          <a:blip r:embed="rId2"/>
          <a:stretch>
            <a:fillRect/>
          </a:stretch>
        </p:blipFill>
        <p:spPr>
          <a:xfrm>
            <a:off x="5049586" y="3605680"/>
            <a:ext cx="5268843" cy="3023298"/>
          </a:xfrm>
          <a:prstGeom prst="rect">
            <a:avLst/>
          </a:prstGeom>
        </p:spPr>
      </p:pic>
      <p:sp>
        <p:nvSpPr>
          <p:cNvPr id="7" name="CasellaDiTesto 6">
            <a:extLst>
              <a:ext uri="{FF2B5EF4-FFF2-40B4-BE49-F238E27FC236}">
                <a16:creationId xmlns:a16="http://schemas.microsoft.com/office/drawing/2014/main" id="{96910080-F865-4970-038C-D23AF3898720}"/>
              </a:ext>
            </a:extLst>
          </p:cNvPr>
          <p:cNvSpPr txBox="1"/>
          <p:nvPr/>
        </p:nvSpPr>
        <p:spPr>
          <a:xfrm>
            <a:off x="3270063" y="623450"/>
            <a:ext cx="922109" cy="1015663"/>
          </a:xfrm>
          <a:prstGeom prst="rect">
            <a:avLst/>
          </a:prstGeom>
          <a:noFill/>
        </p:spPr>
        <p:txBody>
          <a:bodyPr wrap="square" rtlCol="0">
            <a:spAutoFit/>
          </a:bodyPr>
          <a:lstStyle/>
          <a:p>
            <a:r>
              <a:rPr lang="it-IT" sz="6000">
                <a:solidFill>
                  <a:srgbClr val="DE0000"/>
                </a:solidFill>
                <a:latin typeface="Baguet Script" panose="020B0604020202020204" pitchFamily="2" charset="0"/>
              </a:rPr>
              <a:t>10</a:t>
            </a:r>
          </a:p>
        </p:txBody>
      </p:sp>
      <p:grpSp>
        <p:nvGrpSpPr>
          <p:cNvPr id="2" name="Gruppo 1">
            <a:extLst>
              <a:ext uri="{FF2B5EF4-FFF2-40B4-BE49-F238E27FC236}">
                <a16:creationId xmlns:a16="http://schemas.microsoft.com/office/drawing/2014/main" id="{D033BE48-1C0E-DD7B-3809-7380C09D9C58}"/>
              </a:ext>
            </a:extLst>
          </p:cNvPr>
          <p:cNvGrpSpPr>
            <a:grpSpLocks/>
          </p:cNvGrpSpPr>
          <p:nvPr/>
        </p:nvGrpSpPr>
        <p:grpSpPr>
          <a:xfrm flipH="1">
            <a:off x="-709398" y="0"/>
            <a:ext cx="3687124" cy="6858000"/>
            <a:chOff x="-95346" y="0"/>
            <a:chExt cx="3188838" cy="6858000"/>
          </a:xfrm>
        </p:grpSpPr>
        <p:sp>
          <p:nvSpPr>
            <p:cNvPr id="11" name="Rettangolo 3">
              <a:extLst>
                <a:ext uri="{FF2B5EF4-FFF2-40B4-BE49-F238E27FC236}">
                  <a16:creationId xmlns:a16="http://schemas.microsoft.com/office/drawing/2014/main" id="{C3BB1F03-4286-D1C1-4C5E-0387D8DA05BE}"/>
                </a:ext>
              </a:extLst>
            </p:cNvPr>
            <p:cNvSpPr>
              <a:spLocks/>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6F84684C-8730-34B8-4F6B-2955C05A9E16}"/>
                </a:ext>
              </a:extLst>
            </p:cNvPr>
            <p:cNvSpPr txBox="1">
              <a:spLocks/>
            </p:cNvSpPr>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13" name="CasellaDiTesto 12">
            <a:extLst>
              <a:ext uri="{FF2B5EF4-FFF2-40B4-BE49-F238E27FC236}">
                <a16:creationId xmlns:a16="http://schemas.microsoft.com/office/drawing/2014/main" id="{F94D2422-1BE0-7EF5-3D1E-7BD0DC73AC9D}"/>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8" name="CasellaDiTesto 17">
            <a:extLst>
              <a:ext uri="{FF2B5EF4-FFF2-40B4-BE49-F238E27FC236}">
                <a16:creationId xmlns:a16="http://schemas.microsoft.com/office/drawing/2014/main" id="{6BA2A6EC-7848-755D-E06F-8D1E17A430DC}"/>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20" name="CasellaDiTesto 19">
            <a:extLst>
              <a:ext uri="{FF2B5EF4-FFF2-40B4-BE49-F238E27FC236}">
                <a16:creationId xmlns:a16="http://schemas.microsoft.com/office/drawing/2014/main" id="{749C94B3-7742-3A1B-DD6D-C894B5E80376}"/>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cxnSp>
        <p:nvCxnSpPr>
          <p:cNvPr id="21" name="Connettore diritto 20">
            <a:extLst>
              <a:ext uri="{FF2B5EF4-FFF2-40B4-BE49-F238E27FC236}">
                <a16:creationId xmlns:a16="http://schemas.microsoft.com/office/drawing/2014/main" id="{AAE29FE5-94D9-5544-42C5-FD194796979B}"/>
              </a:ext>
            </a:extLst>
          </p:cNvPr>
          <p:cNvCxnSpPr>
            <a:cxnSpLocks/>
            <a:stCxn id="27" idx="2"/>
            <a:endCxn id="35"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26" name="Immagine 25">
            <a:extLst>
              <a:ext uri="{FF2B5EF4-FFF2-40B4-BE49-F238E27FC236}">
                <a16:creationId xmlns:a16="http://schemas.microsoft.com/office/drawing/2014/main" id="{ED7935A9-607C-78A7-1DD9-24148A955E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27" name="Ovale 26">
            <a:hlinkClick r:id="rId7" action="ppaction://hlinksldjump"/>
            <a:extLst>
              <a:ext uri="{FF2B5EF4-FFF2-40B4-BE49-F238E27FC236}">
                <a16:creationId xmlns:a16="http://schemas.microsoft.com/office/drawing/2014/main" id="{14CB1E99-6E3D-C1E9-B7B2-2AB258055FDA}"/>
              </a:ext>
            </a:extLst>
          </p:cNvPr>
          <p:cNvSpPr/>
          <p:nvPr/>
        </p:nvSpPr>
        <p:spPr>
          <a:xfrm>
            <a:off x="482898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8" name="Ovale 27">
            <a:hlinkClick r:id="rId8" action="ppaction://hlinksldjump"/>
            <a:extLst>
              <a:ext uri="{FF2B5EF4-FFF2-40B4-BE49-F238E27FC236}">
                <a16:creationId xmlns:a16="http://schemas.microsoft.com/office/drawing/2014/main" id="{8B12E74C-7985-4C03-6137-BA148A8CDE15}"/>
              </a:ext>
            </a:extLst>
          </p:cNvPr>
          <p:cNvSpPr/>
          <p:nvPr/>
        </p:nvSpPr>
        <p:spPr>
          <a:xfrm>
            <a:off x="5487353"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9" name="Ovale 28">
            <a:hlinkClick r:id="rId9" action="ppaction://hlinksldjump"/>
            <a:extLst>
              <a:ext uri="{FF2B5EF4-FFF2-40B4-BE49-F238E27FC236}">
                <a16:creationId xmlns:a16="http://schemas.microsoft.com/office/drawing/2014/main" id="{5E202764-0E8A-1908-8F04-E25FC3946D41}"/>
              </a:ext>
            </a:extLst>
          </p:cNvPr>
          <p:cNvSpPr/>
          <p:nvPr/>
        </p:nvSpPr>
        <p:spPr>
          <a:xfrm>
            <a:off x="6176202"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30" name="Ovale 29">
            <a:hlinkClick r:id="rId10" action="ppaction://hlinksldjump"/>
            <a:extLst>
              <a:ext uri="{FF2B5EF4-FFF2-40B4-BE49-F238E27FC236}">
                <a16:creationId xmlns:a16="http://schemas.microsoft.com/office/drawing/2014/main" id="{F588957C-9E58-5240-CEDC-A6DB1FAA3309}"/>
              </a:ext>
            </a:extLst>
          </p:cNvPr>
          <p:cNvSpPr/>
          <p:nvPr/>
        </p:nvSpPr>
        <p:spPr>
          <a:xfrm>
            <a:off x="686675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31" name="Ovale 30">
            <a:hlinkClick r:id="rId11" action="ppaction://hlinksldjump"/>
            <a:extLst>
              <a:ext uri="{FF2B5EF4-FFF2-40B4-BE49-F238E27FC236}">
                <a16:creationId xmlns:a16="http://schemas.microsoft.com/office/drawing/2014/main" id="{079B528C-A7E4-8090-CBD1-AB39565ACF70}"/>
              </a:ext>
            </a:extLst>
          </p:cNvPr>
          <p:cNvSpPr/>
          <p:nvPr/>
        </p:nvSpPr>
        <p:spPr>
          <a:xfrm>
            <a:off x="752140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32" name="Ovale 31">
            <a:hlinkClick r:id="rId12" action="ppaction://hlinksldjump"/>
            <a:extLst>
              <a:ext uri="{FF2B5EF4-FFF2-40B4-BE49-F238E27FC236}">
                <a16:creationId xmlns:a16="http://schemas.microsoft.com/office/drawing/2014/main" id="{81029A1A-9D3D-DB3E-AEEA-6D74229E115F}"/>
              </a:ext>
            </a:extLst>
          </p:cNvPr>
          <p:cNvSpPr/>
          <p:nvPr/>
        </p:nvSpPr>
        <p:spPr>
          <a:xfrm>
            <a:off x="817775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33" name="Ovale 32">
            <a:hlinkClick r:id="rId13" action="ppaction://hlinksldjump"/>
            <a:extLst>
              <a:ext uri="{FF2B5EF4-FFF2-40B4-BE49-F238E27FC236}">
                <a16:creationId xmlns:a16="http://schemas.microsoft.com/office/drawing/2014/main" id="{46DA4583-FCB5-3CFD-66B9-CA343305509A}"/>
              </a:ext>
            </a:extLst>
          </p:cNvPr>
          <p:cNvSpPr/>
          <p:nvPr/>
        </p:nvSpPr>
        <p:spPr>
          <a:xfrm>
            <a:off x="886660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34" name="Ovale 33">
            <a:hlinkClick r:id="rId14" action="ppaction://hlinksldjump"/>
            <a:extLst>
              <a:ext uri="{FF2B5EF4-FFF2-40B4-BE49-F238E27FC236}">
                <a16:creationId xmlns:a16="http://schemas.microsoft.com/office/drawing/2014/main" id="{33D2A3B8-557A-9C98-8C1A-E8F5826DD9FC}"/>
              </a:ext>
            </a:extLst>
          </p:cNvPr>
          <p:cNvSpPr/>
          <p:nvPr/>
        </p:nvSpPr>
        <p:spPr>
          <a:xfrm>
            <a:off x="955545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35" name="Ovale 34">
            <a:hlinkClick r:id="rId15" action="ppaction://hlinksldjump"/>
            <a:extLst>
              <a:ext uri="{FF2B5EF4-FFF2-40B4-BE49-F238E27FC236}">
                <a16:creationId xmlns:a16="http://schemas.microsoft.com/office/drawing/2014/main" id="{1E61CD91-9933-1AC2-39C6-35A9BDC905DC}"/>
              </a:ext>
            </a:extLst>
          </p:cNvPr>
          <p:cNvSpPr/>
          <p:nvPr/>
        </p:nvSpPr>
        <p:spPr>
          <a:xfrm>
            <a:off x="10231325" y="198350"/>
            <a:ext cx="652946" cy="676096"/>
          </a:xfrm>
          <a:prstGeom prst="ellipse">
            <a:avLst/>
          </a:prstGeom>
          <a:solidFill>
            <a:srgbClr val="ED26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36" name="CasellaDiTesto 35">
            <a:extLst>
              <a:ext uri="{FF2B5EF4-FFF2-40B4-BE49-F238E27FC236}">
                <a16:creationId xmlns:a16="http://schemas.microsoft.com/office/drawing/2014/main" id="{0005ADA1-0FA4-6BCA-7334-8C04D21BCFE4}"/>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16"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37" name="CasellaDiTesto 36">
            <a:extLst>
              <a:ext uri="{FF2B5EF4-FFF2-40B4-BE49-F238E27FC236}">
                <a16:creationId xmlns:a16="http://schemas.microsoft.com/office/drawing/2014/main" id="{D29647FE-D0F6-0838-E6A2-F7346E0604B1}"/>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951003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80B62C98-A7DC-8F95-8A2A-ABFE61C8DB6D}"/>
              </a:ext>
            </a:extLst>
          </p:cNvPr>
          <p:cNvSpPr/>
          <p:nvPr/>
        </p:nvSpPr>
        <p:spPr>
          <a:xfrm rot="10800000">
            <a:off x="-63690" y="0"/>
            <a:ext cx="12255690" cy="6858000"/>
          </a:xfrm>
          <a:prstGeom prst="rect">
            <a:avLst/>
          </a:prstGeom>
          <a:gradFill>
            <a:gsLst>
              <a:gs pos="0">
                <a:schemeClr val="accent1">
                  <a:lumMod val="5000"/>
                  <a:lumOff val="95000"/>
                  <a:alpha val="0"/>
                </a:schemeClr>
              </a:gs>
              <a:gs pos="59000">
                <a:schemeClr val="accent1">
                  <a:lumMod val="60000"/>
                  <a:lumOff val="40000"/>
                  <a:alpha val="0"/>
                </a:schemeClr>
              </a:gs>
              <a:gs pos="100000">
                <a:schemeClr val="bg1">
                  <a:alpha val="9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C2151636-6FBC-2339-6D8E-BF8F0A0F8850}"/>
              </a:ext>
            </a:extLst>
          </p:cNvPr>
          <p:cNvSpPr>
            <a:spLocks noGrp="1" noRot="1" noMove="1" noResize="1" noEditPoints="1" noAdjustHandles="1" noChangeArrowheads="1" noChangeShapeType="1"/>
          </p:cNvSpPr>
          <p:nvPr/>
        </p:nvSpPr>
        <p:spPr>
          <a:xfrm rot="20540373">
            <a:off x="-898060" y="-1428046"/>
            <a:ext cx="14308960" cy="10421049"/>
          </a:xfrm>
          <a:prstGeom prst="rect">
            <a:avLst/>
          </a:prstGeom>
          <a:gradFill>
            <a:gsLst>
              <a:gs pos="0">
                <a:schemeClr val="accent1">
                  <a:lumMod val="5000"/>
                  <a:lumOff val="95000"/>
                  <a:alpha val="0"/>
                </a:schemeClr>
              </a:gs>
              <a:gs pos="59000">
                <a:schemeClr val="accent1">
                  <a:lumMod val="50000"/>
                  <a:alpha val="80000"/>
                </a:schemeClr>
              </a:gs>
              <a:gs pos="95000">
                <a:schemeClr val="tx1">
                  <a:lumMod val="75000"/>
                  <a:lumOff val="2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01FE4109-66E4-8340-A2FE-8F0F04089C57}"/>
              </a:ext>
            </a:extLst>
          </p:cNvPr>
          <p:cNvSpPr txBox="1">
            <a:spLocks/>
          </p:cNvSpPr>
          <p:nvPr/>
        </p:nvSpPr>
        <p:spPr>
          <a:xfrm>
            <a:off x="5406887" y="2192604"/>
            <a:ext cx="6143515" cy="2800767"/>
          </a:xfrm>
          <a:prstGeom prst="rect">
            <a:avLst/>
          </a:prstGeom>
          <a:noFill/>
        </p:spPr>
        <p:txBody>
          <a:bodyPr wrap="square" rtlCol="0">
            <a:spAutoFit/>
          </a:bodyPr>
          <a:lstStyle/>
          <a:p>
            <a:pPr algn="r"/>
            <a:r>
              <a:rPr lang="it-IT" sz="2400" spc="300" dirty="0">
                <a:solidFill>
                  <a:schemeClr val="bg1"/>
                </a:solidFill>
                <a:latin typeface="Amasis MT Pro Black" panose="020B0604020202020204" pitchFamily="18" charset="0"/>
              </a:rPr>
              <a:t>Carrefour</a:t>
            </a:r>
          </a:p>
          <a:p>
            <a:pPr algn="r"/>
            <a:endParaRPr lang="it-IT" sz="2400" spc="300" dirty="0">
              <a:solidFill>
                <a:schemeClr val="bg1"/>
              </a:solidFill>
              <a:latin typeface="Amasis MT Pro Black" panose="020B0604020202020204" pitchFamily="18" charset="0"/>
            </a:endParaRPr>
          </a:p>
          <a:p>
            <a:pPr algn="r"/>
            <a:endParaRPr lang="it-IT" sz="2400" spc="300" dirty="0">
              <a:solidFill>
                <a:schemeClr val="bg1"/>
              </a:solidFill>
              <a:latin typeface="Amasis MT Pro Black" panose="020B0604020202020204" pitchFamily="18" charset="0"/>
            </a:endParaRPr>
          </a:p>
          <a:p>
            <a:pPr algn="r">
              <a:spcBef>
                <a:spcPts val="600"/>
              </a:spcBef>
              <a:spcAft>
                <a:spcPts val="600"/>
              </a:spcAft>
            </a:pPr>
            <a:r>
              <a:rPr lang="it-IT" sz="2000" dirty="0">
                <a:solidFill>
                  <a:schemeClr val="bg1"/>
                </a:solidFill>
                <a:latin typeface="Avenir Next LT Pro" panose="020B0504020202020204" pitchFamily="34" charset="0"/>
              </a:rPr>
              <a:t>Applicazione delle linee guida legate agli e-commerce indicate sul sito </a:t>
            </a:r>
          </a:p>
          <a:p>
            <a:pPr algn="r">
              <a:spcBef>
                <a:spcPts val="600"/>
              </a:spcBef>
              <a:spcAft>
                <a:spcPts val="600"/>
              </a:spcAft>
            </a:pPr>
            <a:r>
              <a:rPr lang="it-IT" sz="2000" dirty="0">
                <a:solidFill>
                  <a:schemeClr val="bg1"/>
                </a:solidFill>
                <a:latin typeface="Avenir Next LT Pro" panose="020B0504020202020204" pitchFamily="34" charset="0"/>
              </a:rPr>
              <a:t>«</a:t>
            </a:r>
            <a:r>
              <a:rPr lang="it-IT" sz="2000" dirty="0" err="1">
                <a:solidFill>
                  <a:schemeClr val="bg1"/>
                </a:solidFill>
                <a:latin typeface="Avenir Next LT Pro" panose="020B0504020202020204" pitchFamily="34" charset="0"/>
              </a:rPr>
              <a:t>Nielsen&amp;Norman</a:t>
            </a:r>
            <a:r>
              <a:rPr lang="it-IT" sz="2000" dirty="0">
                <a:solidFill>
                  <a:schemeClr val="bg1"/>
                </a:solidFill>
                <a:latin typeface="Avenir Next LT Pro" panose="020B0504020202020204" pitchFamily="34" charset="0"/>
              </a:rPr>
              <a:t> Group»:</a:t>
            </a:r>
          </a:p>
          <a:p>
            <a:pPr algn="r"/>
            <a:endParaRPr lang="it-IT" sz="2400" spc="300" dirty="0">
              <a:solidFill>
                <a:schemeClr val="bg1"/>
              </a:solidFill>
              <a:latin typeface="Amasis MT Pro Black" panose="020B0604020202020204" pitchFamily="18" charset="0"/>
            </a:endParaRPr>
          </a:p>
        </p:txBody>
      </p:sp>
      <p:sp>
        <p:nvSpPr>
          <p:cNvPr id="6" name="CasellaDiTesto 5">
            <a:extLst>
              <a:ext uri="{FF2B5EF4-FFF2-40B4-BE49-F238E27FC236}">
                <a16:creationId xmlns:a16="http://schemas.microsoft.com/office/drawing/2014/main" id="{B2F54A4C-81D3-7497-58E8-7218B6E455F1}"/>
              </a:ext>
            </a:extLst>
          </p:cNvPr>
          <p:cNvSpPr txBox="1">
            <a:spLocks/>
          </p:cNvSpPr>
          <p:nvPr/>
        </p:nvSpPr>
        <p:spPr>
          <a:xfrm>
            <a:off x="3191825" y="4913845"/>
            <a:ext cx="8385081" cy="1015663"/>
          </a:xfrm>
          <a:prstGeom prst="rect">
            <a:avLst/>
          </a:prstGeom>
          <a:noFill/>
        </p:spPr>
        <p:txBody>
          <a:bodyPr wrap="square" rtlCol="0">
            <a:spAutoFit/>
          </a:bodyPr>
          <a:lstStyle/>
          <a:p>
            <a:pPr marL="342900" indent="-342900" algn="r">
              <a:buFont typeface="Arial" panose="020B0604020202020204" pitchFamily="34" charset="0"/>
              <a:buChar char="•"/>
            </a:pPr>
            <a:r>
              <a:rPr lang="it-IT" sz="2000" dirty="0">
                <a:solidFill>
                  <a:schemeClr val="bg1"/>
                </a:solidFill>
                <a:latin typeface="Avenir Next LT Pro" panose="020B0504020202020204" pitchFamily="34" charset="0"/>
              </a:rPr>
              <a:t>Linee guida </a:t>
            </a:r>
            <a:r>
              <a:rPr lang="it-IT" sz="2000" dirty="0" err="1">
                <a:solidFill>
                  <a:schemeClr val="bg1"/>
                </a:solidFill>
                <a:latin typeface="Avenir Next LT Pro" panose="020B0504020202020204" pitchFamily="34" charset="0"/>
              </a:rPr>
              <a:t>Ux</a:t>
            </a:r>
            <a:r>
              <a:rPr lang="it-IT" sz="2000" dirty="0">
                <a:solidFill>
                  <a:schemeClr val="bg1"/>
                </a:solidFill>
                <a:latin typeface="Avenir Next LT Pro" panose="020B0504020202020204" pitchFamily="34" charset="0"/>
              </a:rPr>
              <a:t> per le pagine dei prodotti e-commerce</a:t>
            </a:r>
          </a:p>
          <a:p>
            <a:pPr marL="285750" indent="-285750" algn="r">
              <a:buFont typeface="Arial" panose="020B0604020202020204" pitchFamily="34" charset="0"/>
              <a:buChar char="•"/>
            </a:pPr>
            <a:r>
              <a:rPr lang="it-IT" sz="2000" dirty="0">
                <a:solidFill>
                  <a:schemeClr val="bg1"/>
                </a:solidFill>
                <a:latin typeface="Avenir Next LT Pro" panose="020B0504020202020204" pitchFamily="34" charset="0"/>
              </a:rPr>
              <a:t>Linee guida UX per home page di e-commerce, pagine di categorie e pagine di elenchi di prodotti</a:t>
            </a:r>
            <a:endParaRPr lang="it-IT" dirty="0">
              <a:solidFill>
                <a:schemeClr val="bg1"/>
              </a:solidFill>
              <a:latin typeface="Avenir Next LT Pro" panose="020B0504020202020204" pitchFamily="34" charset="0"/>
            </a:endParaRPr>
          </a:p>
        </p:txBody>
      </p:sp>
      <p:sp>
        <p:nvSpPr>
          <p:cNvPr id="5" name="Rettangolo 3">
            <a:extLst>
              <a:ext uri="{FF2B5EF4-FFF2-40B4-BE49-F238E27FC236}">
                <a16:creationId xmlns:a16="http://schemas.microsoft.com/office/drawing/2014/main" id="{D2A35779-4A90-3A63-DECD-F0810FE4A262}"/>
              </a:ext>
            </a:extLst>
          </p:cNvPr>
          <p:cNvSpPr>
            <a:spLocks/>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CasellaDiTesto 8">
            <a:extLst>
              <a:ext uri="{FF2B5EF4-FFF2-40B4-BE49-F238E27FC236}">
                <a16:creationId xmlns:a16="http://schemas.microsoft.com/office/drawing/2014/main" id="{04C055AA-F230-7ACC-45A7-6C083D5A65A3}"/>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11" name="CasellaDiTesto 10">
            <a:extLst>
              <a:ext uri="{FF2B5EF4-FFF2-40B4-BE49-F238E27FC236}">
                <a16:creationId xmlns:a16="http://schemas.microsoft.com/office/drawing/2014/main" id="{777CC571-CE46-0C80-4DF7-229BD9ED5AFB}"/>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6" name="CasellaDiTesto 15">
            <a:extLst>
              <a:ext uri="{FF2B5EF4-FFF2-40B4-BE49-F238E27FC236}">
                <a16:creationId xmlns:a16="http://schemas.microsoft.com/office/drawing/2014/main" id="{D8CFAFFF-39D6-210E-18B3-050E9761EF72}"/>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18" name="CasellaDiTesto 17">
            <a:extLst>
              <a:ext uri="{FF2B5EF4-FFF2-40B4-BE49-F238E27FC236}">
                <a16:creationId xmlns:a16="http://schemas.microsoft.com/office/drawing/2014/main" id="{631D4669-0ADE-EE9E-F6E3-B3173A58F6C7}"/>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b="1" dirty="0">
              <a:solidFill>
                <a:srgbClr val="FFFF00"/>
              </a:solidFill>
              <a:latin typeface="Avenir Next LT Pro" panose="020B0504020202020204" pitchFamily="34" charset="0"/>
            </a:endParaRPr>
          </a:p>
        </p:txBody>
      </p:sp>
      <p:sp>
        <p:nvSpPr>
          <p:cNvPr id="19" name="CasellaDiTesto 18">
            <a:extLst>
              <a:ext uri="{FF2B5EF4-FFF2-40B4-BE49-F238E27FC236}">
                <a16:creationId xmlns:a16="http://schemas.microsoft.com/office/drawing/2014/main" id="{5B3B31F5-CCC4-0F9B-19CC-62A37722D40C}"/>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sp>
        <p:nvSpPr>
          <p:cNvPr id="20" name="CasellaDiTesto 19">
            <a:extLst>
              <a:ext uri="{FF2B5EF4-FFF2-40B4-BE49-F238E27FC236}">
                <a16:creationId xmlns:a16="http://schemas.microsoft.com/office/drawing/2014/main" id="{428C7614-599C-7200-3630-E061EFA3877B}"/>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201434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3">
            <a:extLst>
              <a:ext uri="{FF2B5EF4-FFF2-40B4-BE49-F238E27FC236}">
                <a16:creationId xmlns:a16="http://schemas.microsoft.com/office/drawing/2014/main" id="{53705987-42C8-022D-D6E4-A03EB421891E}"/>
              </a:ext>
            </a:extLst>
          </p:cNvPr>
          <p:cNvSpPr>
            <a:spLocks noGrp="1" noRot="1" noMove="1" noResize="1" noEditPoints="1" noAdjustHandles="1" noChangeArrowheads="1" noChangeShapeType="1"/>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CasellaDiTesto 20">
            <a:extLst>
              <a:ext uri="{FF2B5EF4-FFF2-40B4-BE49-F238E27FC236}">
                <a16:creationId xmlns:a16="http://schemas.microsoft.com/office/drawing/2014/main" id="{2B65D275-B924-87AF-4708-11744A74BC64}"/>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9" name="CasellaDiTesto 38">
            <a:extLst>
              <a:ext uri="{FF2B5EF4-FFF2-40B4-BE49-F238E27FC236}">
                <a16:creationId xmlns:a16="http://schemas.microsoft.com/office/drawing/2014/main" id="{BE29F556-D416-9544-440B-8CEF9C19493B}"/>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rPr>
              <a:t>Conclusione;</a:t>
            </a:r>
          </a:p>
        </p:txBody>
      </p:sp>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720152" y="1767699"/>
            <a:ext cx="7674677" cy="4065857"/>
          </a:xfrm>
          <a:prstGeom prst="rect">
            <a:avLst/>
          </a:prstGeom>
          <a:noFill/>
        </p:spPr>
        <p:txBody>
          <a:bodyPr wrap="square" rtlCol="0">
            <a:spAutoFit/>
          </a:bodyPr>
          <a:lstStyle/>
          <a:p>
            <a:r>
              <a:rPr lang="it-IT" dirty="0">
                <a:solidFill>
                  <a:srgbClr val="4472C4"/>
                </a:solidFill>
              </a:rPr>
              <a:t>Analisi dei «must </a:t>
            </a:r>
            <a:r>
              <a:rPr lang="it-IT" dirty="0" err="1">
                <a:solidFill>
                  <a:srgbClr val="4472C4"/>
                </a:solidFill>
              </a:rPr>
              <a:t>have</a:t>
            </a:r>
            <a:r>
              <a:rPr lang="it-IT" dirty="0">
                <a:solidFill>
                  <a:srgbClr val="4472C4"/>
                </a:solidFill>
              </a:rPr>
              <a:t>» indicati nelle linee guida </a:t>
            </a:r>
            <a:r>
              <a:rPr lang="it-IT" dirty="0" err="1">
                <a:solidFill>
                  <a:srgbClr val="4472C4"/>
                </a:solidFill>
              </a:rPr>
              <a:t>ux</a:t>
            </a:r>
            <a:r>
              <a:rPr lang="it-IT" dirty="0">
                <a:solidFill>
                  <a:srgbClr val="4472C4"/>
                </a:solidFill>
              </a:rPr>
              <a:t> degli e-commerce:</a:t>
            </a:r>
          </a:p>
          <a:p>
            <a:pPr marL="285750" indent="-285750">
              <a:lnSpc>
                <a:spcPct val="150000"/>
              </a:lnSpc>
              <a:buFont typeface="Arial" panose="020B0604020202020204" pitchFamily="34" charset="0"/>
              <a:buChar char="•"/>
            </a:pPr>
            <a:r>
              <a:rPr lang="it-IT" dirty="0">
                <a:solidFill>
                  <a:srgbClr val="4472C4"/>
                </a:solidFill>
              </a:rPr>
              <a:t>Nome descrittivo del prodotto</a:t>
            </a:r>
          </a:p>
          <a:p>
            <a:pPr marL="285750" indent="-285750">
              <a:lnSpc>
                <a:spcPct val="150000"/>
              </a:lnSpc>
              <a:buFont typeface="Arial" panose="020B0604020202020204" pitchFamily="34" charset="0"/>
              <a:buChar char="•"/>
            </a:pPr>
            <a:r>
              <a:rPr lang="it-IT" dirty="0">
                <a:solidFill>
                  <a:srgbClr val="4472C4"/>
                </a:solidFill>
              </a:rPr>
              <a:t>Immagini riconoscibili</a:t>
            </a:r>
          </a:p>
          <a:p>
            <a:pPr marL="285750" indent="-285750">
              <a:lnSpc>
                <a:spcPct val="150000"/>
              </a:lnSpc>
              <a:buFont typeface="Arial" panose="020B0604020202020204" pitchFamily="34" charset="0"/>
              <a:buChar char="•"/>
            </a:pPr>
            <a:r>
              <a:rPr lang="it-IT" dirty="0">
                <a:solidFill>
                  <a:srgbClr val="4472C4"/>
                </a:solidFill>
              </a:rPr>
              <a:t>Visualizzazione ingrandita delle immagini</a:t>
            </a:r>
          </a:p>
          <a:p>
            <a:pPr marL="285750" indent="-285750">
              <a:lnSpc>
                <a:spcPct val="150000"/>
              </a:lnSpc>
              <a:buFont typeface="Arial" panose="020B0604020202020204" pitchFamily="34" charset="0"/>
              <a:buChar char="•"/>
            </a:pPr>
            <a:r>
              <a:rPr lang="it-IT" dirty="0">
                <a:solidFill>
                  <a:srgbClr val="4472C4"/>
                </a:solidFill>
              </a:rPr>
              <a:t>Prezzo, inclusi eventuali costi aggiuntivi specifici del prodotto</a:t>
            </a:r>
          </a:p>
          <a:p>
            <a:pPr marL="285750" indent="-285750">
              <a:lnSpc>
                <a:spcPct val="150000"/>
              </a:lnSpc>
              <a:buFont typeface="Arial" panose="020B0604020202020204" pitchFamily="34" charset="0"/>
              <a:buChar char="•"/>
            </a:pPr>
            <a:r>
              <a:rPr lang="it-IT" dirty="0">
                <a:solidFill>
                  <a:srgbClr val="4472C4"/>
                </a:solidFill>
              </a:rPr>
              <a:t>Opzioni di prodotto chiare, come colore e taglia, e un modo per selezionarle  </a:t>
            </a:r>
            <a:endParaRPr lang="it-IT" dirty="0">
              <a:solidFill>
                <a:schemeClr val="tx2">
                  <a:lumMod val="75000"/>
                </a:schemeClr>
              </a:solidFill>
            </a:endParaRPr>
          </a:p>
          <a:p>
            <a:pPr marL="285750" indent="-285750">
              <a:lnSpc>
                <a:spcPct val="150000"/>
              </a:lnSpc>
              <a:buFont typeface="Arial" panose="020B0604020202020204" pitchFamily="34" charset="0"/>
              <a:buChar char="•"/>
            </a:pPr>
            <a:r>
              <a:rPr lang="it-IT" dirty="0">
                <a:solidFill>
                  <a:srgbClr val="4472C4"/>
                </a:solidFill>
              </a:rPr>
              <a:t>Disponibilità del prodotto </a:t>
            </a:r>
            <a:endParaRPr lang="it-IT" dirty="0">
              <a:solidFill>
                <a:schemeClr val="tx2">
                  <a:lumMod val="75000"/>
                </a:schemeClr>
              </a:solidFill>
            </a:endParaRPr>
          </a:p>
          <a:p>
            <a:pPr marL="285750" indent="-285750">
              <a:lnSpc>
                <a:spcPct val="150000"/>
              </a:lnSpc>
              <a:buFont typeface="Arial" panose="020B0604020202020204" pitchFamily="34" charset="0"/>
              <a:buChar char="•"/>
            </a:pPr>
            <a:r>
              <a:rPr lang="it-IT" dirty="0">
                <a:solidFill>
                  <a:srgbClr val="4472C4"/>
                </a:solidFill>
              </a:rPr>
              <a:t>Modo chiaro per aggiungere un articolo al carrello e feedback chiaro quando è stato aggiunto</a:t>
            </a:r>
          </a:p>
          <a:p>
            <a:pPr marL="285750" indent="-285750">
              <a:lnSpc>
                <a:spcPct val="150000"/>
              </a:lnSpc>
              <a:buFont typeface="Arial" panose="020B0604020202020204" pitchFamily="34" charset="0"/>
              <a:buChar char="•"/>
            </a:pPr>
            <a:r>
              <a:rPr lang="it-IT" dirty="0">
                <a:solidFill>
                  <a:srgbClr val="4472C4"/>
                </a:solidFill>
              </a:rPr>
              <a:t>Descrizione del prodotto concisa e informativa</a:t>
            </a:r>
          </a:p>
        </p:txBody>
      </p:sp>
      <p:sp>
        <p:nvSpPr>
          <p:cNvPr id="2" name="Mezza cornice 1">
            <a:extLst>
              <a:ext uri="{FF2B5EF4-FFF2-40B4-BE49-F238E27FC236}">
                <a16:creationId xmlns:a16="http://schemas.microsoft.com/office/drawing/2014/main" id="{38424283-E8BE-A707-D2EB-A5B2345C62C2}"/>
              </a:ext>
            </a:extLst>
          </p:cNvPr>
          <p:cNvSpPr/>
          <p:nvPr/>
        </p:nvSpPr>
        <p:spPr>
          <a:xfrm rot="8004527" flipH="1">
            <a:off x="6233284" y="2576754"/>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3" name="Mezza cornice 2">
            <a:extLst>
              <a:ext uri="{FF2B5EF4-FFF2-40B4-BE49-F238E27FC236}">
                <a16:creationId xmlns:a16="http://schemas.microsoft.com/office/drawing/2014/main" id="{0BC76F7D-3056-4AC2-7E5F-D599C632B3BA}"/>
              </a:ext>
            </a:extLst>
          </p:cNvPr>
          <p:cNvSpPr/>
          <p:nvPr/>
        </p:nvSpPr>
        <p:spPr>
          <a:xfrm rot="8004527" flipH="1">
            <a:off x="6978702" y="2200298"/>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5" name="Mezza cornice 4">
            <a:extLst>
              <a:ext uri="{FF2B5EF4-FFF2-40B4-BE49-F238E27FC236}">
                <a16:creationId xmlns:a16="http://schemas.microsoft.com/office/drawing/2014/main" id="{BFFBA1CD-BE05-5291-F8B8-FF4FD4B45ECF}"/>
              </a:ext>
            </a:extLst>
          </p:cNvPr>
          <p:cNvSpPr/>
          <p:nvPr/>
        </p:nvSpPr>
        <p:spPr>
          <a:xfrm rot="8004527" flipH="1">
            <a:off x="8018207" y="3017440"/>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7" name="Mezza cornice 6">
            <a:extLst>
              <a:ext uri="{FF2B5EF4-FFF2-40B4-BE49-F238E27FC236}">
                <a16:creationId xmlns:a16="http://schemas.microsoft.com/office/drawing/2014/main" id="{DE36AA0B-5A38-0754-C732-84483CE38317}"/>
              </a:ext>
            </a:extLst>
          </p:cNvPr>
          <p:cNvSpPr/>
          <p:nvPr/>
        </p:nvSpPr>
        <p:spPr>
          <a:xfrm rot="8004527" flipH="1">
            <a:off x="9922637" y="3393895"/>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8" name="Mezza cornice 7">
            <a:extLst>
              <a:ext uri="{FF2B5EF4-FFF2-40B4-BE49-F238E27FC236}">
                <a16:creationId xmlns:a16="http://schemas.microsoft.com/office/drawing/2014/main" id="{43D7DE2A-1E2F-A251-C0C6-B5894CF84881}"/>
              </a:ext>
            </a:extLst>
          </p:cNvPr>
          <p:cNvSpPr/>
          <p:nvPr/>
        </p:nvSpPr>
        <p:spPr>
          <a:xfrm rot="8004527" flipH="1">
            <a:off x="8624247" y="5430405"/>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11" name="Segno di addizione 10">
            <a:extLst>
              <a:ext uri="{FF2B5EF4-FFF2-40B4-BE49-F238E27FC236}">
                <a16:creationId xmlns:a16="http://schemas.microsoft.com/office/drawing/2014/main" id="{6D2E6AE9-1C6E-A1BA-3AE4-1004ED2A40F5}"/>
              </a:ext>
            </a:extLst>
          </p:cNvPr>
          <p:cNvSpPr/>
          <p:nvPr/>
        </p:nvSpPr>
        <p:spPr>
          <a:xfrm rot="2403951">
            <a:off x="5783956" y="4996236"/>
            <a:ext cx="367601" cy="376456"/>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20" name="Segno di addizione 19">
            <a:extLst>
              <a:ext uri="{FF2B5EF4-FFF2-40B4-BE49-F238E27FC236}">
                <a16:creationId xmlns:a16="http://schemas.microsoft.com/office/drawing/2014/main" id="{557993FE-3C1E-4570-67BE-46178F95790A}"/>
              </a:ext>
            </a:extLst>
          </p:cNvPr>
          <p:cNvSpPr/>
          <p:nvPr/>
        </p:nvSpPr>
        <p:spPr>
          <a:xfrm rot="2403951">
            <a:off x="11237608" y="3731463"/>
            <a:ext cx="367601" cy="376456"/>
          </a:xfrm>
          <a:prstGeom prst="mathPlus">
            <a:avLst/>
          </a:prstGeom>
          <a:solidFill>
            <a:srgbClr val="FFFF00"/>
          </a:solidFill>
          <a:ln>
            <a:solidFill>
              <a:srgbClr val="F2800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3286835" y="821131"/>
            <a:ext cx="6983675" cy="461665"/>
          </a:xfrm>
          <a:prstGeom prst="rect">
            <a:avLst/>
          </a:prstGeom>
          <a:noFill/>
        </p:spPr>
        <p:txBody>
          <a:bodyPr wrap="square" rtlCol="0">
            <a:spAutoFit/>
          </a:bodyPr>
          <a:lstStyle/>
          <a:p>
            <a:r>
              <a:rPr lang="it-IT" sz="2400" b="1" dirty="0">
                <a:solidFill>
                  <a:srgbClr val="4472C4"/>
                </a:solidFill>
              </a:rPr>
              <a:t>Cosa includere nelle pagine dei prodotti</a:t>
            </a: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3286834" y="584526"/>
            <a:ext cx="6983675" cy="338554"/>
          </a:xfrm>
          <a:prstGeom prst="rect">
            <a:avLst/>
          </a:prstGeom>
          <a:noFill/>
        </p:spPr>
        <p:txBody>
          <a:bodyPr wrap="square" rtlCol="0">
            <a:spAutoFit/>
          </a:bodyPr>
          <a:lstStyle/>
          <a:p>
            <a:r>
              <a:rPr lang="it-IT" sz="1600" b="1">
                <a:solidFill>
                  <a:srgbClr val="82A1D8"/>
                </a:solidFill>
              </a:rPr>
              <a:t>Linee guida UX / 1. Linee guida UX per le pagine dei prodotti e-commerce /</a:t>
            </a:r>
          </a:p>
        </p:txBody>
      </p:sp>
      <p:sp>
        <p:nvSpPr>
          <p:cNvPr id="26" name="Segno di addizione 25">
            <a:extLst>
              <a:ext uri="{FF2B5EF4-FFF2-40B4-BE49-F238E27FC236}">
                <a16:creationId xmlns:a16="http://schemas.microsoft.com/office/drawing/2014/main" id="{98C33732-864F-86F9-1DEA-42CF62C9379B}"/>
              </a:ext>
            </a:extLst>
          </p:cNvPr>
          <p:cNvSpPr/>
          <p:nvPr/>
        </p:nvSpPr>
        <p:spPr>
          <a:xfrm rot="2403951">
            <a:off x="377544" y="5972644"/>
            <a:ext cx="301273" cy="306618"/>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27" name="Segno di addizione 26">
            <a:extLst>
              <a:ext uri="{FF2B5EF4-FFF2-40B4-BE49-F238E27FC236}">
                <a16:creationId xmlns:a16="http://schemas.microsoft.com/office/drawing/2014/main" id="{E18AE800-9958-461B-E87F-C5C1BC3DF9E3}"/>
              </a:ext>
            </a:extLst>
          </p:cNvPr>
          <p:cNvSpPr/>
          <p:nvPr/>
        </p:nvSpPr>
        <p:spPr>
          <a:xfrm rot="2403951">
            <a:off x="1057659" y="5968314"/>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6627D191-BBCA-74A0-EDA8-A7B29087A20B}"/>
              </a:ext>
            </a:extLst>
          </p:cNvPr>
          <p:cNvSpPr txBox="1"/>
          <p:nvPr/>
        </p:nvSpPr>
        <p:spPr>
          <a:xfrm>
            <a:off x="294082" y="6229064"/>
            <a:ext cx="1926617" cy="338554"/>
          </a:xfrm>
          <a:prstGeom prst="rect">
            <a:avLst/>
          </a:prstGeom>
          <a:noFill/>
        </p:spPr>
        <p:txBody>
          <a:bodyPr wrap="square" rtlCol="0">
            <a:spAutoFit/>
          </a:bodyPr>
          <a:lstStyle/>
          <a:p>
            <a:r>
              <a:rPr lang="it-IT" sz="1600" u="sng">
                <a:solidFill>
                  <a:srgbClr val="F4C8D9"/>
                </a:solidFill>
              </a:rPr>
              <a:t>--Vedi la Legenda--</a:t>
            </a:r>
          </a:p>
        </p:txBody>
      </p:sp>
      <p:sp>
        <p:nvSpPr>
          <p:cNvPr id="29" name="Mezza cornice 28">
            <a:extLst>
              <a:ext uri="{FF2B5EF4-FFF2-40B4-BE49-F238E27FC236}">
                <a16:creationId xmlns:a16="http://schemas.microsoft.com/office/drawing/2014/main" id="{AD8D8196-55FD-ED79-7365-F1E7B5A5E65B}"/>
              </a:ext>
            </a:extLst>
          </p:cNvPr>
          <p:cNvSpPr/>
          <p:nvPr/>
        </p:nvSpPr>
        <p:spPr>
          <a:xfrm rot="7365116" flipH="1">
            <a:off x="1719289" y="5957417"/>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grpSp>
        <p:nvGrpSpPr>
          <p:cNvPr id="30" name="Gruppo 29">
            <a:extLst>
              <a:ext uri="{FF2B5EF4-FFF2-40B4-BE49-F238E27FC236}">
                <a16:creationId xmlns:a16="http://schemas.microsoft.com/office/drawing/2014/main" id="{09C850BF-196C-0C21-7598-2023364D0171}"/>
              </a:ext>
            </a:extLst>
          </p:cNvPr>
          <p:cNvGrpSpPr/>
          <p:nvPr/>
        </p:nvGrpSpPr>
        <p:grpSpPr>
          <a:xfrm>
            <a:off x="55579" y="4558162"/>
            <a:ext cx="2471900" cy="1275394"/>
            <a:chOff x="327546" y="4312693"/>
            <a:chExt cx="2471900" cy="1275394"/>
          </a:xfrm>
        </p:grpSpPr>
        <p:sp>
          <p:nvSpPr>
            <p:cNvPr id="31" name="Rettangolo 30">
              <a:extLst>
                <a:ext uri="{FF2B5EF4-FFF2-40B4-BE49-F238E27FC236}">
                  <a16:creationId xmlns:a16="http://schemas.microsoft.com/office/drawing/2014/main" id="{1B714033-380F-EC28-0435-E0B4A815A50E}"/>
                </a:ext>
              </a:extLst>
            </p:cNvPr>
            <p:cNvSpPr/>
            <p:nvPr/>
          </p:nvSpPr>
          <p:spPr>
            <a:xfrm>
              <a:off x="327546" y="4312693"/>
              <a:ext cx="2374129" cy="1275394"/>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a:p>
              <a:pPr algn="ctr"/>
              <a:endParaRPr lang="it-IT"/>
            </a:p>
          </p:txBody>
        </p:sp>
        <p:sp>
          <p:nvSpPr>
            <p:cNvPr id="32" name="Segno di addizione 31">
              <a:extLst>
                <a:ext uri="{FF2B5EF4-FFF2-40B4-BE49-F238E27FC236}">
                  <a16:creationId xmlns:a16="http://schemas.microsoft.com/office/drawing/2014/main" id="{D0A5692E-15DE-1DC7-1A15-0A0BADCFF13E}"/>
                </a:ext>
              </a:extLst>
            </p:cNvPr>
            <p:cNvSpPr/>
            <p:nvPr/>
          </p:nvSpPr>
          <p:spPr>
            <a:xfrm rot="2403951">
              <a:off x="490940" y="4452342"/>
              <a:ext cx="283198" cy="307162"/>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33" name="Segno di addizione 32">
              <a:extLst>
                <a:ext uri="{FF2B5EF4-FFF2-40B4-BE49-F238E27FC236}">
                  <a16:creationId xmlns:a16="http://schemas.microsoft.com/office/drawing/2014/main" id="{F1EDE41C-1AEC-9486-0105-9F71BBCD83F8}"/>
                </a:ext>
              </a:extLst>
            </p:cNvPr>
            <p:cNvSpPr/>
            <p:nvPr/>
          </p:nvSpPr>
          <p:spPr>
            <a:xfrm rot="2403951">
              <a:off x="497604" y="4777245"/>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34" name="Mezza cornice 33">
              <a:extLst>
                <a:ext uri="{FF2B5EF4-FFF2-40B4-BE49-F238E27FC236}">
                  <a16:creationId xmlns:a16="http://schemas.microsoft.com/office/drawing/2014/main" id="{EA4358FC-1022-4F82-AEB5-9930C0B4A2A9}"/>
                </a:ext>
              </a:extLst>
            </p:cNvPr>
            <p:cNvSpPr/>
            <p:nvPr/>
          </p:nvSpPr>
          <p:spPr>
            <a:xfrm rot="7365116" flipH="1">
              <a:off x="513668" y="5145308"/>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35" name="CasellaDiTesto 34">
              <a:extLst>
                <a:ext uri="{FF2B5EF4-FFF2-40B4-BE49-F238E27FC236}">
                  <a16:creationId xmlns:a16="http://schemas.microsoft.com/office/drawing/2014/main" id="{39E17BDB-21C1-66E3-A773-FC8B25CBAB8D}"/>
                </a:ext>
              </a:extLst>
            </p:cNvPr>
            <p:cNvSpPr txBox="1"/>
            <p:nvPr/>
          </p:nvSpPr>
          <p:spPr>
            <a:xfrm>
              <a:off x="774024" y="4427329"/>
              <a:ext cx="2025422" cy="987065"/>
            </a:xfrm>
            <a:prstGeom prst="rect">
              <a:avLst/>
            </a:prstGeom>
            <a:noFill/>
          </p:spPr>
          <p:txBody>
            <a:bodyPr wrap="square" rtlCol="0">
              <a:spAutoFit/>
            </a:bodyPr>
            <a:lstStyle/>
            <a:p>
              <a:pPr>
                <a:lnSpc>
                  <a:spcPct val="150000"/>
                </a:lnSpc>
              </a:pPr>
              <a:r>
                <a:rPr lang="it-IT" sz="1200" dirty="0">
                  <a:solidFill>
                    <a:srgbClr val="0970E6"/>
                  </a:solidFill>
                </a:rPr>
                <a:t>Caratteristica assente</a:t>
              </a:r>
            </a:p>
            <a:p>
              <a:r>
                <a:rPr lang="it-IT" sz="1200" dirty="0">
                  <a:solidFill>
                    <a:srgbClr val="0970E6"/>
                  </a:solidFill>
                </a:rPr>
                <a:t>Caratteristica presente ma denota alcune mancanze</a:t>
              </a:r>
            </a:p>
            <a:p>
              <a:pPr>
                <a:lnSpc>
                  <a:spcPct val="150000"/>
                </a:lnSpc>
              </a:pPr>
              <a:r>
                <a:rPr lang="it-IT" sz="1200" dirty="0">
                  <a:solidFill>
                    <a:srgbClr val="0970E6"/>
                  </a:solidFill>
                </a:rPr>
                <a:t>Caratteristica presente</a:t>
              </a:r>
            </a:p>
          </p:txBody>
        </p:sp>
      </p:grpSp>
      <p:pic>
        <p:nvPicPr>
          <p:cNvPr id="40" name="Immagine 39">
            <a:extLst>
              <a:ext uri="{FF2B5EF4-FFF2-40B4-BE49-F238E27FC236}">
                <a16:creationId xmlns:a16="http://schemas.microsoft.com/office/drawing/2014/main" id="{5F295416-2E62-6068-6939-B533707C8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43" name="CasellaDiTesto 42">
            <a:extLst>
              <a:ext uri="{FF2B5EF4-FFF2-40B4-BE49-F238E27FC236}">
                <a16:creationId xmlns:a16="http://schemas.microsoft.com/office/drawing/2014/main" id="{8E95F82C-025B-A1F5-A616-D39501E8ED40}"/>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44" name="CasellaDiTesto 43">
            <a:extLst>
              <a:ext uri="{FF2B5EF4-FFF2-40B4-BE49-F238E27FC236}">
                <a16:creationId xmlns:a16="http://schemas.microsoft.com/office/drawing/2014/main" id="{DFB442F0-358F-3E0E-5611-B97EAA3F9767}"/>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45" name="CasellaDiTesto 44">
            <a:extLst>
              <a:ext uri="{FF2B5EF4-FFF2-40B4-BE49-F238E27FC236}">
                <a16:creationId xmlns:a16="http://schemas.microsoft.com/office/drawing/2014/main" id="{E803CF0B-FA20-7781-0E3B-7D5ECC7B3E2D}"/>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b="1" dirty="0">
              <a:solidFill>
                <a:srgbClr val="FFFF00"/>
              </a:solidFill>
              <a:latin typeface="Avenir Next LT Pro" panose="020B0504020202020204" pitchFamily="34" charset="0"/>
            </a:endParaRPr>
          </a:p>
        </p:txBody>
      </p:sp>
      <p:sp>
        <p:nvSpPr>
          <p:cNvPr id="46" name="CasellaDiTesto 45">
            <a:extLst>
              <a:ext uri="{FF2B5EF4-FFF2-40B4-BE49-F238E27FC236}">
                <a16:creationId xmlns:a16="http://schemas.microsoft.com/office/drawing/2014/main" id="{9AD66302-771E-8224-BE50-EBD54634CA59}"/>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Conclusione;</a:t>
            </a:r>
            <a:endParaRPr lang="it-IT" dirty="0">
              <a:solidFill>
                <a:schemeClr val="bg1"/>
              </a:solidFill>
              <a:latin typeface="Avenir Next LT Pro" panose="020B0504020202020204" pitchFamily="34" charset="0"/>
            </a:endParaRPr>
          </a:p>
        </p:txBody>
      </p:sp>
      <p:sp>
        <p:nvSpPr>
          <p:cNvPr id="47" name="CasellaDiTesto 46">
            <a:extLst>
              <a:ext uri="{FF2B5EF4-FFF2-40B4-BE49-F238E27FC236}">
                <a16:creationId xmlns:a16="http://schemas.microsoft.com/office/drawing/2014/main" id="{99AD9E06-D674-486C-72D8-D93A628005BC}"/>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
        <p:nvSpPr>
          <p:cNvPr id="4" name="CasellaDiTesto 3">
            <a:extLst>
              <a:ext uri="{FF2B5EF4-FFF2-40B4-BE49-F238E27FC236}">
                <a16:creationId xmlns:a16="http://schemas.microsoft.com/office/drawing/2014/main" id="{B7B4429C-3B8E-748E-F8FB-1F172DECA035}"/>
              </a:ext>
            </a:extLst>
          </p:cNvPr>
          <p:cNvSpPr txBox="1">
            <a:spLocks/>
          </p:cNvSpPr>
          <p:nvPr/>
        </p:nvSpPr>
        <p:spPr>
          <a:xfrm>
            <a:off x="4060651" y="3986778"/>
            <a:ext cx="8658626" cy="276999"/>
          </a:xfrm>
          <a:prstGeom prst="rect">
            <a:avLst/>
          </a:prstGeom>
          <a:noFill/>
        </p:spPr>
        <p:txBody>
          <a:bodyPr wrap="square" rtlCol="0">
            <a:spAutoFit/>
          </a:bodyPr>
          <a:lstStyle/>
          <a:p>
            <a:r>
              <a:rPr lang="it-IT" sz="1200" b="1" spc="150" dirty="0">
                <a:solidFill>
                  <a:srgbClr val="96A0AD"/>
                </a:solidFill>
                <a:latin typeface="+mj-lt"/>
              </a:rPr>
              <a:t>(In riferimento ai prodotti potrebbero essere suggerite altri formati dello stesso prodotto)</a:t>
            </a:r>
          </a:p>
        </p:txBody>
      </p:sp>
      <p:sp>
        <p:nvSpPr>
          <p:cNvPr id="6" name="CasellaDiTesto 5">
            <a:extLst>
              <a:ext uri="{FF2B5EF4-FFF2-40B4-BE49-F238E27FC236}">
                <a16:creationId xmlns:a16="http://schemas.microsoft.com/office/drawing/2014/main" id="{C79D8FD8-6742-CDAE-AFA6-51BA070D785F}"/>
              </a:ext>
            </a:extLst>
          </p:cNvPr>
          <p:cNvSpPr txBox="1">
            <a:spLocks/>
          </p:cNvSpPr>
          <p:nvPr/>
        </p:nvSpPr>
        <p:spPr>
          <a:xfrm>
            <a:off x="4023480" y="4421270"/>
            <a:ext cx="8658626" cy="276999"/>
          </a:xfrm>
          <a:prstGeom prst="rect">
            <a:avLst/>
          </a:prstGeom>
          <a:noFill/>
        </p:spPr>
        <p:txBody>
          <a:bodyPr wrap="square" rtlCol="0">
            <a:spAutoFit/>
          </a:bodyPr>
          <a:lstStyle/>
          <a:p>
            <a:r>
              <a:rPr lang="it-IT" sz="1200" b="1" spc="150" dirty="0">
                <a:solidFill>
                  <a:srgbClr val="96A0AD"/>
                </a:solidFill>
                <a:latin typeface="+mj-lt"/>
              </a:rPr>
              <a:t>(non è stato possibile rilevarlo)</a:t>
            </a:r>
          </a:p>
        </p:txBody>
      </p:sp>
    </p:spTree>
    <p:extLst>
      <p:ext uri="{BB962C8B-B14F-4D97-AF65-F5344CB8AC3E}">
        <p14:creationId xmlns:p14="http://schemas.microsoft.com/office/powerpoint/2010/main" val="1740878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8"/>
                    </p:tgtEl>
                  </p:cond>
                </p:stCondLst>
                <p:endSync evt="end" delay="0">
                  <p:rtn val="all"/>
                </p:endSync>
                <p:childTnLst>
                  <p:par>
                    <p:cTn id="3" fill="hold">
                      <p:stCondLst>
                        <p:cond delay="0"/>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28">
                                            <p:txEl>
                                              <p:pRg st="0" end="0"/>
                                            </p:txEl>
                                          </p:spTgt>
                                        </p:tgtEl>
                                        <p:attrNameLst>
                                          <p:attrName>style.color</p:attrName>
                                        </p:attrNameLst>
                                      </p:cBhvr>
                                      <p:to>
                                        <p:clrVal>
                                          <a:srgbClr val="1E4E79"/>
                                        </p:clrVal>
                                      </p:to>
                                    </p:set>
                                    <p:set>
                                      <p:cBhvr>
                                        <p:cTn id="7" dur="500" fill="hold"/>
                                        <p:tgtEl>
                                          <p:spTgt spid="28">
                                            <p:txEl>
                                              <p:pRg st="0" end="0"/>
                                            </p:txEl>
                                          </p:spTgt>
                                        </p:tgtEl>
                                        <p:attrNameLst>
                                          <p:attrName>fillcolor</p:attrName>
                                        </p:attrNameLst>
                                      </p:cBhvr>
                                      <p:to>
                                        <p:clrVal>
                                          <a:srgbClr val="1E4E79"/>
                                        </p:clrVal>
                                      </p:to>
                                    </p:set>
                                    <p:set>
                                      <p:cBhvr>
                                        <p:cTn id="8" dur="500" fill="hold"/>
                                        <p:tgtEl>
                                          <p:spTgt spid="28">
                                            <p:txEl>
                                              <p:pRg st="0" end="0"/>
                                            </p:txEl>
                                          </p:spTgt>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620517" y="2110252"/>
            <a:ext cx="7463279" cy="3650358"/>
          </a:xfrm>
          <a:prstGeom prst="rect">
            <a:avLst/>
          </a:prstGeom>
          <a:noFill/>
        </p:spPr>
        <p:txBody>
          <a:bodyPr wrap="square" rtlCol="0">
            <a:spAutoFit/>
          </a:bodyPr>
          <a:lstStyle/>
          <a:p>
            <a:r>
              <a:rPr lang="it-IT" dirty="0">
                <a:solidFill>
                  <a:srgbClr val="4472C4"/>
                </a:solidFill>
              </a:rPr>
              <a:t>Analisi dei «</a:t>
            </a:r>
            <a:r>
              <a:rPr lang="it-IT" dirty="0" err="1">
                <a:solidFill>
                  <a:srgbClr val="4472C4"/>
                </a:solidFill>
              </a:rPr>
              <a:t>Nice</a:t>
            </a:r>
            <a:r>
              <a:rPr lang="it-IT" dirty="0">
                <a:solidFill>
                  <a:srgbClr val="4472C4"/>
                </a:solidFill>
              </a:rPr>
              <a:t> to </a:t>
            </a:r>
            <a:r>
              <a:rPr lang="it-IT" dirty="0" err="1">
                <a:solidFill>
                  <a:srgbClr val="4472C4"/>
                </a:solidFill>
              </a:rPr>
              <a:t>have</a:t>
            </a:r>
            <a:r>
              <a:rPr lang="it-IT" dirty="0">
                <a:solidFill>
                  <a:srgbClr val="4472C4"/>
                </a:solidFill>
              </a:rPr>
              <a:t>» indicati nelle linee guida </a:t>
            </a:r>
            <a:r>
              <a:rPr lang="it-IT" dirty="0" err="1">
                <a:solidFill>
                  <a:srgbClr val="4472C4"/>
                </a:solidFill>
              </a:rPr>
              <a:t>ux</a:t>
            </a:r>
            <a:r>
              <a:rPr lang="it-IT" dirty="0">
                <a:solidFill>
                  <a:srgbClr val="4472C4"/>
                </a:solidFill>
              </a:rPr>
              <a:t> degli e-commerce:</a:t>
            </a:r>
          </a:p>
          <a:p>
            <a:pPr marL="285750" indent="-285750">
              <a:lnSpc>
                <a:spcPct val="150000"/>
              </a:lnSpc>
              <a:buFont typeface="Arial" panose="020B0604020202020204" pitchFamily="34" charset="0"/>
              <a:buChar char="•"/>
            </a:pPr>
            <a:r>
              <a:rPr lang="it-IT" dirty="0">
                <a:solidFill>
                  <a:srgbClr val="4472C4"/>
                </a:solidFill>
              </a:rPr>
              <a:t>Valutazioni o recensioni di clienti o esperti, ordinabili o filtrabili per valutazione</a:t>
            </a:r>
          </a:p>
          <a:p>
            <a:pPr marL="285750" indent="-285750">
              <a:lnSpc>
                <a:spcPct val="150000"/>
              </a:lnSpc>
              <a:buFont typeface="Arial" panose="020B0604020202020204" pitchFamily="34" charset="0"/>
              <a:buChar char="•"/>
            </a:pPr>
            <a:r>
              <a:rPr lang="it-IT" dirty="0">
                <a:solidFill>
                  <a:srgbClr val="4472C4"/>
                </a:solidFill>
              </a:rPr>
              <a:t>Immagini aggiuntive del prodotto (viste ruotate o dettagliate, immagini animate del prodotto in uso)</a:t>
            </a:r>
          </a:p>
          <a:p>
            <a:pPr marL="285750" indent="-285750">
              <a:lnSpc>
                <a:spcPct val="150000"/>
              </a:lnSpc>
              <a:buFont typeface="Arial" panose="020B0604020202020204" pitchFamily="34" charset="0"/>
              <a:buChar char="•"/>
            </a:pPr>
            <a:r>
              <a:rPr lang="it-IT" dirty="0">
                <a:solidFill>
                  <a:srgbClr val="4472C4"/>
                </a:solidFill>
              </a:rPr>
              <a:t>Video del prodotto				</a:t>
            </a:r>
            <a:r>
              <a:rPr lang="it-IT" dirty="0">
                <a:solidFill>
                  <a:schemeClr val="tx2">
                    <a:lumMod val="75000"/>
                  </a:schemeClr>
                </a:solidFill>
              </a:rPr>
              <a:t>(non necessario)</a:t>
            </a:r>
          </a:p>
          <a:p>
            <a:pPr marL="285750" indent="-285750">
              <a:lnSpc>
                <a:spcPct val="150000"/>
              </a:lnSpc>
              <a:buFont typeface="Arial" panose="020B0604020202020204" pitchFamily="34" charset="0"/>
              <a:buChar char="•"/>
            </a:pPr>
            <a:r>
              <a:rPr lang="it-IT" dirty="0">
                <a:solidFill>
                  <a:srgbClr val="4472C4"/>
                </a:solidFill>
              </a:rPr>
              <a:t>Funzionalità di zoom o panoramica sulle immagini dei prodotti</a:t>
            </a:r>
          </a:p>
          <a:p>
            <a:pPr marL="285750" indent="-285750">
              <a:lnSpc>
                <a:spcPct val="150000"/>
              </a:lnSpc>
              <a:buFont typeface="Arial" panose="020B0604020202020204" pitchFamily="34" charset="0"/>
              <a:buChar char="•"/>
            </a:pPr>
            <a:r>
              <a:rPr lang="it-IT" dirty="0">
                <a:solidFill>
                  <a:srgbClr val="4472C4"/>
                </a:solidFill>
              </a:rPr>
              <a:t>Raccomandazioni sui prodotti correlati</a:t>
            </a:r>
          </a:p>
          <a:p>
            <a:pPr marL="285750" indent="-285750">
              <a:lnSpc>
                <a:spcPct val="150000"/>
              </a:lnSpc>
              <a:buFont typeface="Arial" panose="020B0604020202020204" pitchFamily="34" charset="0"/>
              <a:buChar char="•"/>
            </a:pPr>
            <a:r>
              <a:rPr lang="it-IT" dirty="0">
                <a:solidFill>
                  <a:srgbClr val="4472C4"/>
                </a:solidFill>
              </a:rPr>
              <a:t>Lista dei desideri o strumenti di registro</a:t>
            </a:r>
          </a:p>
        </p:txBody>
      </p:sp>
      <p:sp>
        <p:nvSpPr>
          <p:cNvPr id="2" name="Mezza cornice 1">
            <a:extLst>
              <a:ext uri="{FF2B5EF4-FFF2-40B4-BE49-F238E27FC236}">
                <a16:creationId xmlns:a16="http://schemas.microsoft.com/office/drawing/2014/main" id="{38424283-E8BE-A707-D2EB-A5B2345C62C2}"/>
              </a:ext>
            </a:extLst>
          </p:cNvPr>
          <p:cNvSpPr/>
          <p:nvPr/>
        </p:nvSpPr>
        <p:spPr>
          <a:xfrm rot="8004527" flipH="1">
            <a:off x="10082552" y="4575306"/>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5" name="Mezza cornice 4">
            <a:extLst>
              <a:ext uri="{FF2B5EF4-FFF2-40B4-BE49-F238E27FC236}">
                <a16:creationId xmlns:a16="http://schemas.microsoft.com/office/drawing/2014/main" id="{BFFBA1CD-BE05-5291-F8B8-FF4FD4B45ECF}"/>
              </a:ext>
            </a:extLst>
          </p:cNvPr>
          <p:cNvSpPr/>
          <p:nvPr/>
        </p:nvSpPr>
        <p:spPr>
          <a:xfrm rot="8004527" flipH="1">
            <a:off x="7787405" y="3748576"/>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8" name="Mezza cornice 7">
            <a:extLst>
              <a:ext uri="{FF2B5EF4-FFF2-40B4-BE49-F238E27FC236}">
                <a16:creationId xmlns:a16="http://schemas.microsoft.com/office/drawing/2014/main" id="{43D7DE2A-1E2F-A251-C0C6-B5894CF84881}"/>
              </a:ext>
            </a:extLst>
          </p:cNvPr>
          <p:cNvSpPr/>
          <p:nvPr/>
        </p:nvSpPr>
        <p:spPr>
          <a:xfrm rot="8004527" flipH="1">
            <a:off x="7787404" y="4959637"/>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20" name="Segno di addizione 19">
            <a:extLst>
              <a:ext uri="{FF2B5EF4-FFF2-40B4-BE49-F238E27FC236}">
                <a16:creationId xmlns:a16="http://schemas.microsoft.com/office/drawing/2014/main" id="{557993FE-3C1E-4570-67BE-46178F95790A}"/>
              </a:ext>
            </a:extLst>
          </p:cNvPr>
          <p:cNvSpPr/>
          <p:nvPr/>
        </p:nvSpPr>
        <p:spPr>
          <a:xfrm rot="2403951">
            <a:off x="5264826" y="2871099"/>
            <a:ext cx="367601" cy="376456"/>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18" name="Mezza cornice 17">
            <a:extLst>
              <a:ext uri="{FF2B5EF4-FFF2-40B4-BE49-F238E27FC236}">
                <a16:creationId xmlns:a16="http://schemas.microsoft.com/office/drawing/2014/main" id="{20575588-2A91-EADC-21CE-560052928FBB}"/>
              </a:ext>
            </a:extLst>
          </p:cNvPr>
          <p:cNvSpPr/>
          <p:nvPr/>
        </p:nvSpPr>
        <p:spPr>
          <a:xfrm rot="8004527" flipH="1">
            <a:off x="7787403" y="5416351"/>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11" name="CasellaDiTesto 10">
            <a:extLst>
              <a:ext uri="{FF2B5EF4-FFF2-40B4-BE49-F238E27FC236}">
                <a16:creationId xmlns:a16="http://schemas.microsoft.com/office/drawing/2014/main" id="{3A496E95-1F0F-204D-F3BD-88E650340800}"/>
              </a:ext>
            </a:extLst>
          </p:cNvPr>
          <p:cNvSpPr txBox="1">
            <a:spLocks/>
          </p:cNvSpPr>
          <p:nvPr/>
        </p:nvSpPr>
        <p:spPr>
          <a:xfrm>
            <a:off x="3286835" y="821131"/>
            <a:ext cx="6983675" cy="461665"/>
          </a:xfrm>
          <a:prstGeom prst="rect">
            <a:avLst/>
          </a:prstGeom>
          <a:noFill/>
        </p:spPr>
        <p:txBody>
          <a:bodyPr wrap="square" rtlCol="0">
            <a:spAutoFit/>
          </a:bodyPr>
          <a:lstStyle/>
          <a:p>
            <a:r>
              <a:rPr lang="it-IT" sz="2400" b="1">
                <a:solidFill>
                  <a:srgbClr val="4472C4"/>
                </a:solidFill>
              </a:rPr>
              <a:t>Cosa includere nelle pagine dei prodotti</a:t>
            </a:r>
          </a:p>
        </p:txBody>
      </p:sp>
      <p:sp>
        <p:nvSpPr>
          <p:cNvPr id="7" name="CasellaDiTesto 6">
            <a:extLst>
              <a:ext uri="{FF2B5EF4-FFF2-40B4-BE49-F238E27FC236}">
                <a16:creationId xmlns:a16="http://schemas.microsoft.com/office/drawing/2014/main" id="{6426057F-3A0A-3EEB-FAA6-57ACA7E4F2C8}"/>
              </a:ext>
            </a:extLst>
          </p:cNvPr>
          <p:cNvSpPr txBox="1">
            <a:spLocks/>
          </p:cNvSpPr>
          <p:nvPr/>
        </p:nvSpPr>
        <p:spPr>
          <a:xfrm>
            <a:off x="3286834" y="584526"/>
            <a:ext cx="6983675" cy="338554"/>
          </a:xfrm>
          <a:prstGeom prst="rect">
            <a:avLst/>
          </a:prstGeom>
          <a:noFill/>
        </p:spPr>
        <p:txBody>
          <a:bodyPr wrap="square" rtlCol="0">
            <a:spAutoFit/>
          </a:bodyPr>
          <a:lstStyle/>
          <a:p>
            <a:r>
              <a:rPr lang="it-IT" sz="1600" b="1">
                <a:solidFill>
                  <a:srgbClr val="82A1D8"/>
                </a:solidFill>
              </a:rPr>
              <a:t>Linee guida UX / 1. Linee guida UX per le pagine dei prodotti e-commerce /</a:t>
            </a:r>
          </a:p>
        </p:txBody>
      </p:sp>
      <p:sp>
        <p:nvSpPr>
          <p:cNvPr id="32" name="Rettangolo 3">
            <a:extLst>
              <a:ext uri="{FF2B5EF4-FFF2-40B4-BE49-F238E27FC236}">
                <a16:creationId xmlns:a16="http://schemas.microsoft.com/office/drawing/2014/main" id="{77E51CE0-2815-2E9A-39DF-749045469EAF}"/>
              </a:ext>
            </a:extLst>
          </p:cNvPr>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4" name="CasellaDiTesto 33">
            <a:extLst>
              <a:ext uri="{FF2B5EF4-FFF2-40B4-BE49-F238E27FC236}">
                <a16:creationId xmlns:a16="http://schemas.microsoft.com/office/drawing/2014/main" id="{BA39FBAB-EA74-CCA6-F61A-9882E6D8D03E}"/>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8" name="CasellaDiTesto 37">
            <a:extLst>
              <a:ext uri="{FF2B5EF4-FFF2-40B4-BE49-F238E27FC236}">
                <a16:creationId xmlns:a16="http://schemas.microsoft.com/office/drawing/2014/main" id="{72C0779A-BDB8-8668-33C9-CFA802921389}"/>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rPr>
              <a:t>Conclusione;</a:t>
            </a:r>
          </a:p>
        </p:txBody>
      </p:sp>
      <p:sp>
        <p:nvSpPr>
          <p:cNvPr id="39" name="Segno di addizione 38">
            <a:extLst>
              <a:ext uri="{FF2B5EF4-FFF2-40B4-BE49-F238E27FC236}">
                <a16:creationId xmlns:a16="http://schemas.microsoft.com/office/drawing/2014/main" id="{15C13D83-BF02-8F81-DFCF-D44050921DB5}"/>
              </a:ext>
            </a:extLst>
          </p:cNvPr>
          <p:cNvSpPr/>
          <p:nvPr/>
        </p:nvSpPr>
        <p:spPr>
          <a:xfrm rot="2403951">
            <a:off x="377544" y="5972644"/>
            <a:ext cx="301273" cy="306618"/>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0" name="Segno di addizione 39">
            <a:extLst>
              <a:ext uri="{FF2B5EF4-FFF2-40B4-BE49-F238E27FC236}">
                <a16:creationId xmlns:a16="http://schemas.microsoft.com/office/drawing/2014/main" id="{80CBB6FE-10CB-0F6A-BBB0-3F08787BD25A}"/>
              </a:ext>
            </a:extLst>
          </p:cNvPr>
          <p:cNvSpPr/>
          <p:nvPr/>
        </p:nvSpPr>
        <p:spPr>
          <a:xfrm rot="2403951">
            <a:off x="1057659" y="5968314"/>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2F684EBF-4ECD-237F-1759-0CDF45489A14}"/>
              </a:ext>
            </a:extLst>
          </p:cNvPr>
          <p:cNvSpPr txBox="1"/>
          <p:nvPr/>
        </p:nvSpPr>
        <p:spPr>
          <a:xfrm>
            <a:off x="294082" y="6229064"/>
            <a:ext cx="1926617" cy="338554"/>
          </a:xfrm>
          <a:prstGeom prst="rect">
            <a:avLst/>
          </a:prstGeom>
          <a:noFill/>
        </p:spPr>
        <p:txBody>
          <a:bodyPr wrap="square" rtlCol="0">
            <a:spAutoFit/>
          </a:bodyPr>
          <a:lstStyle/>
          <a:p>
            <a:r>
              <a:rPr lang="it-IT" sz="1600" u="sng">
                <a:solidFill>
                  <a:srgbClr val="F4C8D9"/>
                </a:solidFill>
              </a:rPr>
              <a:t>--Vedi la Legenda--</a:t>
            </a:r>
          </a:p>
        </p:txBody>
      </p:sp>
      <p:sp>
        <p:nvSpPr>
          <p:cNvPr id="42" name="Mezza cornice 41">
            <a:extLst>
              <a:ext uri="{FF2B5EF4-FFF2-40B4-BE49-F238E27FC236}">
                <a16:creationId xmlns:a16="http://schemas.microsoft.com/office/drawing/2014/main" id="{84F5E051-A98F-8259-E327-6F19563D3326}"/>
              </a:ext>
            </a:extLst>
          </p:cNvPr>
          <p:cNvSpPr/>
          <p:nvPr/>
        </p:nvSpPr>
        <p:spPr>
          <a:xfrm rot="7365116" flipH="1">
            <a:off x="1719289" y="5957417"/>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pic>
        <p:nvPicPr>
          <p:cNvPr id="49" name="Immagine 48">
            <a:extLst>
              <a:ext uri="{FF2B5EF4-FFF2-40B4-BE49-F238E27FC236}">
                <a16:creationId xmlns:a16="http://schemas.microsoft.com/office/drawing/2014/main" id="{05D0BC37-0EE6-2BC9-6F72-0C0365036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51" name="CasellaDiTesto 50">
            <a:extLst>
              <a:ext uri="{FF2B5EF4-FFF2-40B4-BE49-F238E27FC236}">
                <a16:creationId xmlns:a16="http://schemas.microsoft.com/office/drawing/2014/main" id="{F15FFE74-67AF-98F7-1EF7-49316EFE81AE}"/>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b="1"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b="1" dirty="0">
              <a:solidFill>
                <a:schemeClr val="bg1"/>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AD10C57E-4F4C-C36B-6C27-1DF82AE5FF4B}"/>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3" name="CasellaDiTesto 52">
            <a:extLst>
              <a:ext uri="{FF2B5EF4-FFF2-40B4-BE49-F238E27FC236}">
                <a16:creationId xmlns:a16="http://schemas.microsoft.com/office/drawing/2014/main" id="{255871EE-2E7F-6EFB-5D10-E92D022AC1EF}"/>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b="1" dirty="0">
              <a:solidFill>
                <a:srgbClr val="FFFF00"/>
              </a:solidFill>
              <a:latin typeface="Avenir Next LT Pro" panose="020B0504020202020204" pitchFamily="34" charset="0"/>
            </a:endParaRPr>
          </a:p>
        </p:txBody>
      </p:sp>
      <p:grpSp>
        <p:nvGrpSpPr>
          <p:cNvPr id="43" name="Gruppo 42">
            <a:extLst>
              <a:ext uri="{FF2B5EF4-FFF2-40B4-BE49-F238E27FC236}">
                <a16:creationId xmlns:a16="http://schemas.microsoft.com/office/drawing/2014/main" id="{6E01E96C-51EC-181C-55E1-CB08D33288BD}"/>
              </a:ext>
            </a:extLst>
          </p:cNvPr>
          <p:cNvGrpSpPr/>
          <p:nvPr/>
        </p:nvGrpSpPr>
        <p:grpSpPr>
          <a:xfrm>
            <a:off x="-79349" y="4539590"/>
            <a:ext cx="2471900" cy="1275394"/>
            <a:chOff x="327546" y="4312693"/>
            <a:chExt cx="2471900" cy="1275394"/>
          </a:xfrm>
        </p:grpSpPr>
        <p:sp>
          <p:nvSpPr>
            <p:cNvPr id="44" name="Rettangolo 43">
              <a:extLst>
                <a:ext uri="{FF2B5EF4-FFF2-40B4-BE49-F238E27FC236}">
                  <a16:creationId xmlns:a16="http://schemas.microsoft.com/office/drawing/2014/main" id="{B3C2C99E-B5D7-2312-0414-BA969448C534}"/>
                </a:ext>
              </a:extLst>
            </p:cNvPr>
            <p:cNvSpPr/>
            <p:nvPr/>
          </p:nvSpPr>
          <p:spPr>
            <a:xfrm>
              <a:off x="327546" y="4312693"/>
              <a:ext cx="2374129" cy="1275394"/>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a:p>
              <a:pPr algn="ctr"/>
              <a:endParaRPr lang="it-IT"/>
            </a:p>
          </p:txBody>
        </p:sp>
        <p:sp>
          <p:nvSpPr>
            <p:cNvPr id="45" name="Segno di addizione 44">
              <a:extLst>
                <a:ext uri="{FF2B5EF4-FFF2-40B4-BE49-F238E27FC236}">
                  <a16:creationId xmlns:a16="http://schemas.microsoft.com/office/drawing/2014/main" id="{889F0DB6-06EF-17DB-A019-72371A4BF52B}"/>
                </a:ext>
              </a:extLst>
            </p:cNvPr>
            <p:cNvSpPr/>
            <p:nvPr/>
          </p:nvSpPr>
          <p:spPr>
            <a:xfrm rot="2403951">
              <a:off x="490940" y="4452342"/>
              <a:ext cx="283198" cy="307162"/>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6" name="Segno di addizione 45">
              <a:extLst>
                <a:ext uri="{FF2B5EF4-FFF2-40B4-BE49-F238E27FC236}">
                  <a16:creationId xmlns:a16="http://schemas.microsoft.com/office/drawing/2014/main" id="{AF86C9BE-1BDF-FBBC-7458-479AAD8E46BF}"/>
                </a:ext>
              </a:extLst>
            </p:cNvPr>
            <p:cNvSpPr/>
            <p:nvPr/>
          </p:nvSpPr>
          <p:spPr>
            <a:xfrm rot="2403951">
              <a:off x="497604" y="4777245"/>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7" name="Mezza cornice 46">
              <a:extLst>
                <a:ext uri="{FF2B5EF4-FFF2-40B4-BE49-F238E27FC236}">
                  <a16:creationId xmlns:a16="http://schemas.microsoft.com/office/drawing/2014/main" id="{4645DEC3-4247-ED88-626C-22B28049F4EB}"/>
                </a:ext>
              </a:extLst>
            </p:cNvPr>
            <p:cNvSpPr/>
            <p:nvPr/>
          </p:nvSpPr>
          <p:spPr>
            <a:xfrm rot="7365116" flipH="1">
              <a:off x="513668" y="5145308"/>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48" name="CasellaDiTesto 47">
              <a:extLst>
                <a:ext uri="{FF2B5EF4-FFF2-40B4-BE49-F238E27FC236}">
                  <a16:creationId xmlns:a16="http://schemas.microsoft.com/office/drawing/2014/main" id="{57435891-7D40-6F70-3AD3-42BE56B5A43B}"/>
                </a:ext>
              </a:extLst>
            </p:cNvPr>
            <p:cNvSpPr txBox="1"/>
            <p:nvPr/>
          </p:nvSpPr>
          <p:spPr>
            <a:xfrm>
              <a:off x="774024" y="4427329"/>
              <a:ext cx="2025422" cy="987065"/>
            </a:xfrm>
            <a:prstGeom prst="rect">
              <a:avLst/>
            </a:prstGeom>
            <a:noFill/>
          </p:spPr>
          <p:txBody>
            <a:bodyPr wrap="square" rtlCol="0">
              <a:spAutoFit/>
            </a:bodyPr>
            <a:lstStyle/>
            <a:p>
              <a:pPr>
                <a:lnSpc>
                  <a:spcPct val="150000"/>
                </a:lnSpc>
              </a:pPr>
              <a:r>
                <a:rPr lang="it-IT" sz="1200" dirty="0">
                  <a:solidFill>
                    <a:srgbClr val="0970E6"/>
                  </a:solidFill>
                </a:rPr>
                <a:t>Caratteristica assente</a:t>
              </a:r>
            </a:p>
            <a:p>
              <a:r>
                <a:rPr lang="it-IT" sz="1200" dirty="0">
                  <a:solidFill>
                    <a:srgbClr val="0970E6"/>
                  </a:solidFill>
                </a:rPr>
                <a:t>Caratteristica presente ma denota alcune mancanze</a:t>
              </a:r>
            </a:p>
            <a:p>
              <a:pPr>
                <a:lnSpc>
                  <a:spcPct val="150000"/>
                </a:lnSpc>
              </a:pPr>
              <a:r>
                <a:rPr lang="it-IT" sz="1200" dirty="0">
                  <a:solidFill>
                    <a:srgbClr val="0970E6"/>
                  </a:solidFill>
                </a:rPr>
                <a:t>Caratteristica presente</a:t>
              </a:r>
            </a:p>
          </p:txBody>
        </p:sp>
      </p:grpSp>
      <p:sp>
        <p:nvSpPr>
          <p:cNvPr id="54" name="CasellaDiTesto 53">
            <a:extLst>
              <a:ext uri="{FF2B5EF4-FFF2-40B4-BE49-F238E27FC236}">
                <a16:creationId xmlns:a16="http://schemas.microsoft.com/office/drawing/2014/main" id="{2E7243A5-443D-3F07-C6CC-F3AF599CBC71}"/>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Conclusione;</a:t>
            </a:r>
            <a:endParaRPr lang="it-IT" dirty="0">
              <a:solidFill>
                <a:schemeClr val="bg1"/>
              </a:solidFill>
              <a:latin typeface="Avenir Next LT Pro" panose="020B0504020202020204" pitchFamily="34" charset="0"/>
            </a:endParaRPr>
          </a:p>
        </p:txBody>
      </p:sp>
      <p:sp>
        <p:nvSpPr>
          <p:cNvPr id="55" name="CasellaDiTesto 54">
            <a:extLst>
              <a:ext uri="{FF2B5EF4-FFF2-40B4-BE49-F238E27FC236}">
                <a16:creationId xmlns:a16="http://schemas.microsoft.com/office/drawing/2014/main" id="{0A7E95AE-8D16-9CC9-F946-E8B0B2076D1C}"/>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
        <p:nvSpPr>
          <p:cNvPr id="3" name="CasellaDiTesto 2">
            <a:extLst>
              <a:ext uri="{FF2B5EF4-FFF2-40B4-BE49-F238E27FC236}">
                <a16:creationId xmlns:a16="http://schemas.microsoft.com/office/drawing/2014/main" id="{E4C981E9-4F77-A1BB-3871-21E0B971A92C}"/>
              </a:ext>
            </a:extLst>
          </p:cNvPr>
          <p:cNvSpPr txBox="1">
            <a:spLocks/>
          </p:cNvSpPr>
          <p:nvPr/>
        </p:nvSpPr>
        <p:spPr>
          <a:xfrm>
            <a:off x="5600693" y="2951645"/>
            <a:ext cx="8658626" cy="276999"/>
          </a:xfrm>
          <a:prstGeom prst="rect">
            <a:avLst/>
          </a:prstGeom>
          <a:noFill/>
        </p:spPr>
        <p:txBody>
          <a:bodyPr wrap="square" rtlCol="0">
            <a:spAutoFit/>
          </a:bodyPr>
          <a:lstStyle/>
          <a:p>
            <a:r>
              <a:rPr lang="it-IT" sz="1200" b="1" spc="150" dirty="0">
                <a:solidFill>
                  <a:srgbClr val="96A0AD"/>
                </a:solidFill>
                <a:latin typeface="+mj-lt"/>
              </a:rPr>
              <a:t>(Sono presenti le recensioni ma non si possono filtrare per valutazione)</a:t>
            </a:r>
          </a:p>
        </p:txBody>
      </p:sp>
    </p:spTree>
    <p:extLst>
      <p:ext uri="{BB962C8B-B14F-4D97-AF65-F5344CB8AC3E}">
        <p14:creationId xmlns:p14="http://schemas.microsoft.com/office/powerpoint/2010/main" val="18557031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
                    </p:tgtEl>
                  </p:cond>
                </p:stCondLst>
                <p:endSync evt="end" delay="0">
                  <p:rtn val="all"/>
                </p:endSync>
                <p:childTnLst>
                  <p:par>
                    <p:cTn id="3" fill="hold">
                      <p:stCondLst>
                        <p:cond delay="0"/>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41">
                                            <p:txEl>
                                              <p:pRg st="0" end="0"/>
                                            </p:txEl>
                                          </p:spTgt>
                                        </p:tgtEl>
                                        <p:attrNameLst>
                                          <p:attrName>style.color</p:attrName>
                                        </p:attrNameLst>
                                      </p:cBhvr>
                                      <p:to>
                                        <p:clrVal>
                                          <a:srgbClr val="1E4E79"/>
                                        </p:clrVal>
                                      </p:to>
                                    </p:set>
                                    <p:set>
                                      <p:cBhvr>
                                        <p:cTn id="7" dur="500" fill="hold"/>
                                        <p:tgtEl>
                                          <p:spTgt spid="41">
                                            <p:txEl>
                                              <p:pRg st="0" end="0"/>
                                            </p:txEl>
                                          </p:spTgt>
                                        </p:tgtEl>
                                        <p:attrNameLst>
                                          <p:attrName>fillcolor</p:attrName>
                                        </p:attrNameLst>
                                      </p:cBhvr>
                                      <p:to>
                                        <p:clrVal>
                                          <a:srgbClr val="1E4E79"/>
                                        </p:clrVal>
                                      </p:to>
                                    </p:set>
                                    <p:set>
                                      <p:cBhvr>
                                        <p:cTn id="8" dur="500" fill="hold"/>
                                        <p:tgtEl>
                                          <p:spTgt spid="41">
                                            <p:txEl>
                                              <p:pRg st="0" end="0"/>
                                            </p:txEl>
                                          </p:spTgt>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1"/>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620517" y="1889727"/>
            <a:ext cx="7314097" cy="3927357"/>
          </a:xfrm>
          <a:prstGeom prst="rect">
            <a:avLst/>
          </a:prstGeom>
          <a:noFill/>
        </p:spPr>
        <p:txBody>
          <a:bodyPr wrap="square" rtlCol="0">
            <a:spAutoFit/>
          </a:bodyPr>
          <a:lstStyle/>
          <a:p>
            <a:r>
              <a:rPr lang="it-IT" dirty="0">
                <a:solidFill>
                  <a:srgbClr val="4472C4"/>
                </a:solidFill>
              </a:rPr>
              <a:t>Analisi delle «Fancy Features» indicati nelle linee guida </a:t>
            </a:r>
            <a:r>
              <a:rPr lang="it-IT" dirty="0" err="1">
                <a:solidFill>
                  <a:srgbClr val="4472C4"/>
                </a:solidFill>
              </a:rPr>
              <a:t>ux</a:t>
            </a:r>
            <a:r>
              <a:rPr lang="it-IT" dirty="0">
                <a:solidFill>
                  <a:srgbClr val="4472C4"/>
                </a:solidFill>
              </a:rPr>
              <a:t> degli e-commerce:</a:t>
            </a:r>
          </a:p>
          <a:p>
            <a:pPr marL="285750" indent="-285750">
              <a:lnSpc>
                <a:spcPct val="150000"/>
              </a:lnSpc>
              <a:buFont typeface="Arial" panose="020B0604020202020204" pitchFamily="34" charset="0"/>
              <a:buChar char="•"/>
            </a:pPr>
            <a:r>
              <a:rPr lang="it-IT" dirty="0">
                <a:solidFill>
                  <a:srgbClr val="4472C4"/>
                </a:solidFill>
              </a:rPr>
              <a:t>Prova virtuale (ad esempio tramite caricamento di foto o realtà aumentata )					</a:t>
            </a:r>
            <a:r>
              <a:rPr lang="it-IT" dirty="0">
                <a:solidFill>
                  <a:schemeClr val="tx2"/>
                </a:solidFill>
              </a:rPr>
              <a:t>(non necessaria)</a:t>
            </a:r>
          </a:p>
          <a:p>
            <a:pPr marL="285750" indent="-285750">
              <a:lnSpc>
                <a:spcPct val="150000"/>
              </a:lnSpc>
              <a:buFont typeface="Arial" panose="020B0604020202020204" pitchFamily="34" charset="0"/>
              <a:buChar char="•"/>
            </a:pPr>
            <a:r>
              <a:rPr lang="it-IT" dirty="0">
                <a:solidFill>
                  <a:srgbClr val="4472C4"/>
                </a:solidFill>
              </a:rPr>
              <a:t>Recensioni di foto o video da parte dei clienti</a:t>
            </a:r>
          </a:p>
          <a:p>
            <a:pPr marL="285750" indent="-285750">
              <a:lnSpc>
                <a:spcPct val="150000"/>
              </a:lnSpc>
              <a:buFont typeface="Arial" panose="020B0604020202020204" pitchFamily="34" charset="0"/>
              <a:buChar char="•"/>
            </a:pPr>
            <a:r>
              <a:rPr lang="it-IT" dirty="0">
                <a:solidFill>
                  <a:srgbClr val="4472C4"/>
                </a:solidFill>
              </a:rPr>
              <a:t>Metadati e filtri avanzati nelle recensioni</a:t>
            </a:r>
          </a:p>
          <a:p>
            <a:pPr marL="285750" indent="-285750">
              <a:lnSpc>
                <a:spcPct val="150000"/>
              </a:lnSpc>
              <a:buFont typeface="Arial" panose="020B0604020202020204" pitchFamily="34" charset="0"/>
              <a:buChar char="•"/>
            </a:pPr>
            <a:r>
              <a:rPr lang="it-IT" dirty="0">
                <a:solidFill>
                  <a:srgbClr val="4472C4"/>
                </a:solidFill>
              </a:rPr>
              <a:t>Opzioni di acquisto ricorrenti o in abbonamento</a:t>
            </a:r>
          </a:p>
          <a:p>
            <a:pPr marL="285750" indent="-285750">
              <a:lnSpc>
                <a:spcPct val="150000"/>
              </a:lnSpc>
              <a:buFont typeface="Arial" panose="020B0604020202020204" pitchFamily="34" charset="0"/>
              <a:buChar char="•"/>
            </a:pPr>
            <a:r>
              <a:rPr lang="it-IT" dirty="0">
                <a:solidFill>
                  <a:srgbClr val="4472C4"/>
                </a:solidFill>
              </a:rPr>
              <a:t>Strumenti di personalizzazione del prodotto		</a:t>
            </a:r>
            <a:r>
              <a:rPr lang="it-IT" dirty="0">
                <a:solidFill>
                  <a:schemeClr val="tx2"/>
                </a:solidFill>
              </a:rPr>
              <a:t>(non applicabile)</a:t>
            </a:r>
          </a:p>
          <a:p>
            <a:pPr marL="285750" indent="-285750">
              <a:lnSpc>
                <a:spcPct val="150000"/>
              </a:lnSpc>
              <a:buFont typeface="Arial" panose="020B0604020202020204" pitchFamily="34" charset="0"/>
              <a:buChar char="•"/>
            </a:pPr>
            <a:r>
              <a:rPr lang="it-IT" dirty="0">
                <a:solidFill>
                  <a:srgbClr val="4472C4"/>
                </a:solidFill>
              </a:rPr>
              <a:t>Foto a 360°					</a:t>
            </a:r>
            <a:r>
              <a:rPr lang="it-IT" dirty="0">
                <a:solidFill>
                  <a:srgbClr val="002060"/>
                </a:solidFill>
              </a:rPr>
              <a:t>(non necessario)</a:t>
            </a:r>
          </a:p>
          <a:p>
            <a:pPr marL="285750" indent="-285750">
              <a:lnSpc>
                <a:spcPct val="150000"/>
              </a:lnSpc>
              <a:buFont typeface="Arial" panose="020B0604020202020204" pitchFamily="34" charset="0"/>
              <a:buChar char="•"/>
            </a:pPr>
            <a:r>
              <a:rPr lang="it-IT" dirty="0">
                <a:solidFill>
                  <a:srgbClr val="4472C4"/>
                </a:solidFill>
              </a:rPr>
              <a:t>Video dimostrativi o animazioni dettagliate		</a:t>
            </a:r>
            <a:r>
              <a:rPr lang="it-IT" dirty="0">
                <a:solidFill>
                  <a:srgbClr val="002060"/>
                </a:solidFill>
              </a:rPr>
              <a:t>(non necessarie)</a:t>
            </a:r>
          </a:p>
        </p:txBody>
      </p:sp>
      <p:sp>
        <p:nvSpPr>
          <p:cNvPr id="16" name="Segno di addizione 15">
            <a:extLst>
              <a:ext uri="{FF2B5EF4-FFF2-40B4-BE49-F238E27FC236}">
                <a16:creationId xmlns:a16="http://schemas.microsoft.com/office/drawing/2014/main" id="{F2379BAF-E490-3E59-CF67-B24C4C53AA3B}"/>
              </a:ext>
            </a:extLst>
          </p:cNvPr>
          <p:cNvSpPr/>
          <p:nvPr/>
        </p:nvSpPr>
        <p:spPr>
          <a:xfrm rot="2403951">
            <a:off x="8277856" y="3309969"/>
            <a:ext cx="367601" cy="376456"/>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6" name="Segno di addizione 5">
            <a:extLst>
              <a:ext uri="{FF2B5EF4-FFF2-40B4-BE49-F238E27FC236}">
                <a16:creationId xmlns:a16="http://schemas.microsoft.com/office/drawing/2014/main" id="{76D0FD88-DBE5-34B2-34C6-C6DB2646D61C}"/>
              </a:ext>
            </a:extLst>
          </p:cNvPr>
          <p:cNvSpPr/>
          <p:nvPr/>
        </p:nvSpPr>
        <p:spPr>
          <a:xfrm rot="2403951">
            <a:off x="7916685" y="3748989"/>
            <a:ext cx="367601" cy="376456"/>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7" name="Segno di addizione 6">
            <a:extLst>
              <a:ext uri="{FF2B5EF4-FFF2-40B4-BE49-F238E27FC236}">
                <a16:creationId xmlns:a16="http://schemas.microsoft.com/office/drawing/2014/main" id="{131461F7-1E60-8D0C-88FC-56F32A717A3E}"/>
              </a:ext>
            </a:extLst>
          </p:cNvPr>
          <p:cNvSpPr/>
          <p:nvPr/>
        </p:nvSpPr>
        <p:spPr>
          <a:xfrm rot="2403951">
            <a:off x="8457447" y="4104950"/>
            <a:ext cx="367601" cy="376456"/>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7DA4BB91-7D53-2523-5E94-593B1ABE0F3F}"/>
              </a:ext>
            </a:extLst>
          </p:cNvPr>
          <p:cNvSpPr txBox="1">
            <a:spLocks/>
          </p:cNvSpPr>
          <p:nvPr/>
        </p:nvSpPr>
        <p:spPr>
          <a:xfrm>
            <a:off x="3286835" y="821131"/>
            <a:ext cx="6983675" cy="461665"/>
          </a:xfrm>
          <a:prstGeom prst="rect">
            <a:avLst/>
          </a:prstGeom>
          <a:noFill/>
        </p:spPr>
        <p:txBody>
          <a:bodyPr wrap="square" rtlCol="0">
            <a:spAutoFit/>
          </a:bodyPr>
          <a:lstStyle/>
          <a:p>
            <a:r>
              <a:rPr lang="it-IT" sz="2400" b="1">
                <a:solidFill>
                  <a:srgbClr val="4472C4"/>
                </a:solidFill>
              </a:rPr>
              <a:t>Cosa includere nelle pagine dei prodotti</a:t>
            </a:r>
          </a:p>
        </p:txBody>
      </p:sp>
      <p:sp>
        <p:nvSpPr>
          <p:cNvPr id="5" name="CasellaDiTesto 4">
            <a:extLst>
              <a:ext uri="{FF2B5EF4-FFF2-40B4-BE49-F238E27FC236}">
                <a16:creationId xmlns:a16="http://schemas.microsoft.com/office/drawing/2014/main" id="{B804E582-32F1-A814-8BC0-4EDA745F1E9A}"/>
              </a:ext>
            </a:extLst>
          </p:cNvPr>
          <p:cNvSpPr txBox="1">
            <a:spLocks/>
          </p:cNvSpPr>
          <p:nvPr/>
        </p:nvSpPr>
        <p:spPr>
          <a:xfrm>
            <a:off x="3286834" y="584526"/>
            <a:ext cx="6983675" cy="338554"/>
          </a:xfrm>
          <a:prstGeom prst="rect">
            <a:avLst/>
          </a:prstGeom>
          <a:noFill/>
        </p:spPr>
        <p:txBody>
          <a:bodyPr wrap="square" rtlCol="0">
            <a:spAutoFit/>
          </a:bodyPr>
          <a:lstStyle/>
          <a:p>
            <a:r>
              <a:rPr lang="it-IT" sz="1600" b="1">
                <a:solidFill>
                  <a:srgbClr val="82A1D8"/>
                </a:solidFill>
              </a:rPr>
              <a:t>Linee guida UX / 1. Linee guida UX per le pagine dei prodotti e-commerce /</a:t>
            </a:r>
          </a:p>
        </p:txBody>
      </p:sp>
      <p:sp>
        <p:nvSpPr>
          <p:cNvPr id="32" name="Rettangolo 3">
            <a:extLst>
              <a:ext uri="{FF2B5EF4-FFF2-40B4-BE49-F238E27FC236}">
                <a16:creationId xmlns:a16="http://schemas.microsoft.com/office/drawing/2014/main" id="{C31A96DF-52E7-F377-5FA0-7F1ECBFDD326}"/>
              </a:ext>
            </a:extLst>
          </p:cNvPr>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4" name="CasellaDiTesto 33">
            <a:extLst>
              <a:ext uri="{FF2B5EF4-FFF2-40B4-BE49-F238E27FC236}">
                <a16:creationId xmlns:a16="http://schemas.microsoft.com/office/drawing/2014/main" id="{83083959-8E62-F49C-3EBE-5184E519E0BC}"/>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8" name="CasellaDiTesto 37">
            <a:extLst>
              <a:ext uri="{FF2B5EF4-FFF2-40B4-BE49-F238E27FC236}">
                <a16:creationId xmlns:a16="http://schemas.microsoft.com/office/drawing/2014/main" id="{80A841F4-49F1-97E1-337D-B7268638E8EF}"/>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rPr>
              <a:t>Conclusione;</a:t>
            </a:r>
          </a:p>
        </p:txBody>
      </p:sp>
      <p:sp>
        <p:nvSpPr>
          <p:cNvPr id="39" name="Segno di addizione 38">
            <a:extLst>
              <a:ext uri="{FF2B5EF4-FFF2-40B4-BE49-F238E27FC236}">
                <a16:creationId xmlns:a16="http://schemas.microsoft.com/office/drawing/2014/main" id="{7BDC41F7-1ADF-62FB-3599-44825A8F1AA5}"/>
              </a:ext>
            </a:extLst>
          </p:cNvPr>
          <p:cNvSpPr/>
          <p:nvPr/>
        </p:nvSpPr>
        <p:spPr>
          <a:xfrm rot="2403951">
            <a:off x="377544" y="5972644"/>
            <a:ext cx="301273" cy="306618"/>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0" name="Segno di addizione 39">
            <a:extLst>
              <a:ext uri="{FF2B5EF4-FFF2-40B4-BE49-F238E27FC236}">
                <a16:creationId xmlns:a16="http://schemas.microsoft.com/office/drawing/2014/main" id="{7736C569-E9A8-B34B-36E5-66B090C99EEF}"/>
              </a:ext>
            </a:extLst>
          </p:cNvPr>
          <p:cNvSpPr/>
          <p:nvPr/>
        </p:nvSpPr>
        <p:spPr>
          <a:xfrm rot="2403951">
            <a:off x="1057659" y="5968314"/>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E98FDAFF-4D42-065F-82C0-39CF4416DB0A}"/>
              </a:ext>
            </a:extLst>
          </p:cNvPr>
          <p:cNvSpPr txBox="1"/>
          <p:nvPr/>
        </p:nvSpPr>
        <p:spPr>
          <a:xfrm>
            <a:off x="294082" y="6229064"/>
            <a:ext cx="1926617" cy="338554"/>
          </a:xfrm>
          <a:prstGeom prst="rect">
            <a:avLst/>
          </a:prstGeom>
          <a:noFill/>
        </p:spPr>
        <p:txBody>
          <a:bodyPr wrap="square" rtlCol="0">
            <a:spAutoFit/>
          </a:bodyPr>
          <a:lstStyle/>
          <a:p>
            <a:r>
              <a:rPr lang="it-IT" sz="1600" u="sng">
                <a:solidFill>
                  <a:srgbClr val="F4C8D9"/>
                </a:solidFill>
              </a:rPr>
              <a:t>--Vedi la Legenda--</a:t>
            </a:r>
          </a:p>
        </p:txBody>
      </p:sp>
      <p:sp>
        <p:nvSpPr>
          <p:cNvPr id="42" name="Mezza cornice 41">
            <a:extLst>
              <a:ext uri="{FF2B5EF4-FFF2-40B4-BE49-F238E27FC236}">
                <a16:creationId xmlns:a16="http://schemas.microsoft.com/office/drawing/2014/main" id="{936FFD28-9B83-E0F6-50F7-0E0360CAEE79}"/>
              </a:ext>
            </a:extLst>
          </p:cNvPr>
          <p:cNvSpPr/>
          <p:nvPr/>
        </p:nvSpPr>
        <p:spPr>
          <a:xfrm rot="7365116" flipH="1">
            <a:off x="1719289" y="5957417"/>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pic>
        <p:nvPicPr>
          <p:cNvPr id="49" name="Immagine 48">
            <a:extLst>
              <a:ext uri="{FF2B5EF4-FFF2-40B4-BE49-F238E27FC236}">
                <a16:creationId xmlns:a16="http://schemas.microsoft.com/office/drawing/2014/main" id="{4BA133C0-A7D2-4A56-E375-25C3FFBEE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51" name="CasellaDiTesto 50">
            <a:extLst>
              <a:ext uri="{FF2B5EF4-FFF2-40B4-BE49-F238E27FC236}">
                <a16:creationId xmlns:a16="http://schemas.microsoft.com/office/drawing/2014/main" id="{903847FC-FB02-2F3F-5B31-2DE051518194}"/>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b="1"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b="1" dirty="0">
              <a:solidFill>
                <a:schemeClr val="bg1"/>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164DB919-2625-D8B2-DC8E-ABEAB550D3A8}"/>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3" name="CasellaDiTesto 52">
            <a:extLst>
              <a:ext uri="{FF2B5EF4-FFF2-40B4-BE49-F238E27FC236}">
                <a16:creationId xmlns:a16="http://schemas.microsoft.com/office/drawing/2014/main" id="{FEE49AB4-243C-B8D3-A009-C57D5A70E017}"/>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b="1" dirty="0">
              <a:solidFill>
                <a:srgbClr val="FFFF00"/>
              </a:solidFill>
              <a:latin typeface="Avenir Next LT Pro" panose="020B0504020202020204" pitchFamily="34" charset="0"/>
            </a:endParaRPr>
          </a:p>
        </p:txBody>
      </p:sp>
      <p:sp>
        <p:nvSpPr>
          <p:cNvPr id="54" name="CasellaDiTesto 53">
            <a:extLst>
              <a:ext uri="{FF2B5EF4-FFF2-40B4-BE49-F238E27FC236}">
                <a16:creationId xmlns:a16="http://schemas.microsoft.com/office/drawing/2014/main" id="{9D947BC2-72A9-9C15-3918-4DF66B43F5C7}"/>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Conclusione;</a:t>
            </a:r>
            <a:endParaRPr lang="it-IT" dirty="0">
              <a:solidFill>
                <a:schemeClr val="bg1"/>
              </a:solidFill>
              <a:latin typeface="Avenir Next LT Pro" panose="020B0504020202020204" pitchFamily="34" charset="0"/>
            </a:endParaRPr>
          </a:p>
        </p:txBody>
      </p:sp>
      <p:sp>
        <p:nvSpPr>
          <p:cNvPr id="55" name="CasellaDiTesto 54">
            <a:extLst>
              <a:ext uri="{FF2B5EF4-FFF2-40B4-BE49-F238E27FC236}">
                <a16:creationId xmlns:a16="http://schemas.microsoft.com/office/drawing/2014/main" id="{D1EB94E5-C746-6BC6-74DF-1B2AFA08D8D0}"/>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grpSp>
        <p:nvGrpSpPr>
          <p:cNvPr id="43" name="Gruppo 42">
            <a:extLst>
              <a:ext uri="{FF2B5EF4-FFF2-40B4-BE49-F238E27FC236}">
                <a16:creationId xmlns:a16="http://schemas.microsoft.com/office/drawing/2014/main" id="{B78A0C11-8DFE-92A6-061C-ABFACC8EF149}"/>
              </a:ext>
            </a:extLst>
          </p:cNvPr>
          <p:cNvGrpSpPr/>
          <p:nvPr/>
        </p:nvGrpSpPr>
        <p:grpSpPr>
          <a:xfrm>
            <a:off x="48726" y="4539590"/>
            <a:ext cx="2471900" cy="1275394"/>
            <a:chOff x="327546" y="4312693"/>
            <a:chExt cx="2471900" cy="1275394"/>
          </a:xfrm>
        </p:grpSpPr>
        <p:sp>
          <p:nvSpPr>
            <p:cNvPr id="44" name="Rettangolo 43">
              <a:extLst>
                <a:ext uri="{FF2B5EF4-FFF2-40B4-BE49-F238E27FC236}">
                  <a16:creationId xmlns:a16="http://schemas.microsoft.com/office/drawing/2014/main" id="{9AE1D79C-E926-0D42-1F81-061C817DFCE0}"/>
                </a:ext>
              </a:extLst>
            </p:cNvPr>
            <p:cNvSpPr/>
            <p:nvPr/>
          </p:nvSpPr>
          <p:spPr>
            <a:xfrm>
              <a:off x="327546" y="4312693"/>
              <a:ext cx="2374129" cy="1275394"/>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a:p>
              <a:pPr algn="ctr"/>
              <a:endParaRPr lang="it-IT"/>
            </a:p>
          </p:txBody>
        </p:sp>
        <p:sp>
          <p:nvSpPr>
            <p:cNvPr id="45" name="Segno di addizione 44">
              <a:extLst>
                <a:ext uri="{FF2B5EF4-FFF2-40B4-BE49-F238E27FC236}">
                  <a16:creationId xmlns:a16="http://schemas.microsoft.com/office/drawing/2014/main" id="{0F526184-F38A-3C3A-47A8-F6E455645C25}"/>
                </a:ext>
              </a:extLst>
            </p:cNvPr>
            <p:cNvSpPr/>
            <p:nvPr/>
          </p:nvSpPr>
          <p:spPr>
            <a:xfrm rot="2403951">
              <a:off x="490940" y="4452342"/>
              <a:ext cx="283198" cy="307162"/>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6" name="Segno di addizione 45">
              <a:extLst>
                <a:ext uri="{FF2B5EF4-FFF2-40B4-BE49-F238E27FC236}">
                  <a16:creationId xmlns:a16="http://schemas.microsoft.com/office/drawing/2014/main" id="{033CEB44-8F96-4316-BB58-2AFAA6F1B24B}"/>
                </a:ext>
              </a:extLst>
            </p:cNvPr>
            <p:cNvSpPr/>
            <p:nvPr/>
          </p:nvSpPr>
          <p:spPr>
            <a:xfrm rot="2403951">
              <a:off x="497604" y="4777245"/>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7" name="Mezza cornice 46">
              <a:extLst>
                <a:ext uri="{FF2B5EF4-FFF2-40B4-BE49-F238E27FC236}">
                  <a16:creationId xmlns:a16="http://schemas.microsoft.com/office/drawing/2014/main" id="{C34A5D1A-9E36-C600-6258-BF5D514D728B}"/>
                </a:ext>
              </a:extLst>
            </p:cNvPr>
            <p:cNvSpPr/>
            <p:nvPr/>
          </p:nvSpPr>
          <p:spPr>
            <a:xfrm rot="7365116" flipH="1">
              <a:off x="513668" y="5145308"/>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48" name="CasellaDiTesto 47">
              <a:extLst>
                <a:ext uri="{FF2B5EF4-FFF2-40B4-BE49-F238E27FC236}">
                  <a16:creationId xmlns:a16="http://schemas.microsoft.com/office/drawing/2014/main" id="{3C15C070-9A56-4C9E-B6AB-74163E77DC56}"/>
                </a:ext>
              </a:extLst>
            </p:cNvPr>
            <p:cNvSpPr txBox="1"/>
            <p:nvPr/>
          </p:nvSpPr>
          <p:spPr>
            <a:xfrm>
              <a:off x="774024" y="4427329"/>
              <a:ext cx="2025422" cy="987065"/>
            </a:xfrm>
            <a:prstGeom prst="rect">
              <a:avLst/>
            </a:prstGeom>
            <a:noFill/>
          </p:spPr>
          <p:txBody>
            <a:bodyPr wrap="square" rtlCol="0">
              <a:spAutoFit/>
            </a:bodyPr>
            <a:lstStyle/>
            <a:p>
              <a:pPr>
                <a:lnSpc>
                  <a:spcPct val="150000"/>
                </a:lnSpc>
              </a:pPr>
              <a:r>
                <a:rPr lang="it-IT" sz="1200" dirty="0">
                  <a:solidFill>
                    <a:srgbClr val="0970E6"/>
                  </a:solidFill>
                </a:rPr>
                <a:t>Caratteristica assente</a:t>
              </a:r>
            </a:p>
            <a:p>
              <a:r>
                <a:rPr lang="it-IT" sz="1200" dirty="0">
                  <a:solidFill>
                    <a:srgbClr val="0970E6"/>
                  </a:solidFill>
                </a:rPr>
                <a:t>Caratteristica presente ma denota alcune mancanze</a:t>
              </a:r>
            </a:p>
            <a:p>
              <a:pPr>
                <a:lnSpc>
                  <a:spcPct val="150000"/>
                </a:lnSpc>
              </a:pPr>
              <a:r>
                <a:rPr lang="it-IT" sz="1200" dirty="0">
                  <a:solidFill>
                    <a:srgbClr val="0970E6"/>
                  </a:solidFill>
                </a:rPr>
                <a:t>Caratteristica presente</a:t>
              </a:r>
            </a:p>
          </p:txBody>
        </p:sp>
      </p:grpSp>
      <p:sp>
        <p:nvSpPr>
          <p:cNvPr id="3" name="CasellaDiTesto 2">
            <a:extLst>
              <a:ext uri="{FF2B5EF4-FFF2-40B4-BE49-F238E27FC236}">
                <a16:creationId xmlns:a16="http://schemas.microsoft.com/office/drawing/2014/main" id="{673A442B-4DCB-35D5-79ED-25CA0FC4E895}"/>
              </a:ext>
            </a:extLst>
          </p:cNvPr>
          <p:cNvSpPr txBox="1">
            <a:spLocks/>
          </p:cNvSpPr>
          <p:nvPr/>
        </p:nvSpPr>
        <p:spPr>
          <a:xfrm>
            <a:off x="3870523" y="4377602"/>
            <a:ext cx="8658626" cy="276999"/>
          </a:xfrm>
          <a:prstGeom prst="rect">
            <a:avLst/>
          </a:prstGeom>
          <a:noFill/>
        </p:spPr>
        <p:txBody>
          <a:bodyPr wrap="square" rtlCol="0">
            <a:spAutoFit/>
          </a:bodyPr>
          <a:lstStyle/>
          <a:p>
            <a:r>
              <a:rPr lang="it-IT" sz="1200" b="1" spc="150" dirty="0">
                <a:solidFill>
                  <a:srgbClr val="96A0AD"/>
                </a:solidFill>
                <a:latin typeface="+mj-lt"/>
              </a:rPr>
              <a:t>C’è la possibilità di riordinare i prodotti ricorrenti ma non sono presenti opzioni di abbonamento</a:t>
            </a:r>
          </a:p>
        </p:txBody>
      </p:sp>
    </p:spTree>
    <p:extLst>
      <p:ext uri="{BB962C8B-B14F-4D97-AF65-F5344CB8AC3E}">
        <p14:creationId xmlns:p14="http://schemas.microsoft.com/office/powerpoint/2010/main" val="6405263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
                    </p:tgtEl>
                  </p:cond>
                </p:stCondLst>
                <p:endSync evt="end" delay="0">
                  <p:rtn val="all"/>
                </p:endSync>
                <p:childTnLst>
                  <p:par>
                    <p:cTn id="3" fill="hold">
                      <p:stCondLst>
                        <p:cond delay="0"/>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41">
                                            <p:txEl>
                                              <p:pRg st="0" end="0"/>
                                            </p:txEl>
                                          </p:spTgt>
                                        </p:tgtEl>
                                        <p:attrNameLst>
                                          <p:attrName>style.color</p:attrName>
                                        </p:attrNameLst>
                                      </p:cBhvr>
                                      <p:to>
                                        <p:clrVal>
                                          <a:srgbClr val="1E4E79"/>
                                        </p:clrVal>
                                      </p:to>
                                    </p:set>
                                    <p:set>
                                      <p:cBhvr>
                                        <p:cTn id="7" dur="500" fill="hold"/>
                                        <p:tgtEl>
                                          <p:spTgt spid="41">
                                            <p:txEl>
                                              <p:pRg st="0" end="0"/>
                                            </p:txEl>
                                          </p:spTgt>
                                        </p:tgtEl>
                                        <p:attrNameLst>
                                          <p:attrName>fillcolor</p:attrName>
                                        </p:attrNameLst>
                                      </p:cBhvr>
                                      <p:to>
                                        <p:clrVal>
                                          <a:srgbClr val="1E4E79"/>
                                        </p:clrVal>
                                      </p:to>
                                    </p:set>
                                    <p:set>
                                      <p:cBhvr>
                                        <p:cTn id="8" dur="500" fill="hold"/>
                                        <p:tgtEl>
                                          <p:spTgt spid="41">
                                            <p:txEl>
                                              <p:pRg st="0" end="0"/>
                                            </p:txEl>
                                          </p:spTgt>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olo rettangolo 3">
            <a:extLst>
              <a:ext uri="{FF2B5EF4-FFF2-40B4-BE49-F238E27FC236}">
                <a16:creationId xmlns:a16="http://schemas.microsoft.com/office/drawing/2014/main" id="{45922727-ABC9-2F54-9BC4-CF6E13563ABF}"/>
              </a:ext>
            </a:extLst>
          </p:cNvPr>
          <p:cNvSpPr/>
          <p:nvPr/>
        </p:nvSpPr>
        <p:spPr>
          <a:xfrm flipH="1">
            <a:off x="5208324" y="-176981"/>
            <a:ext cx="7106578" cy="7009520"/>
          </a:xfrm>
          <a:prstGeom prst="rtTriangle">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93ADDD"/>
              </a:solidFill>
            </a:endParaRPr>
          </a:p>
        </p:txBody>
      </p:sp>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5" y="821131"/>
            <a:ext cx="6983675" cy="461665"/>
          </a:xfrm>
          <a:prstGeom prst="rect">
            <a:avLst/>
          </a:prstGeom>
          <a:noFill/>
        </p:spPr>
        <p:txBody>
          <a:bodyPr wrap="square" rtlCol="0">
            <a:spAutoFit/>
          </a:bodyPr>
          <a:lstStyle/>
          <a:p>
            <a:r>
              <a:rPr lang="it-IT" sz="2400" b="1">
                <a:solidFill>
                  <a:srgbClr val="4472C4"/>
                </a:solidFill>
              </a:rPr>
              <a:t>Il sito anticipa e risponde le domande sui prodotti</a:t>
            </a:r>
          </a:p>
        </p:txBody>
      </p:sp>
      <p:sp>
        <p:nvSpPr>
          <p:cNvPr id="8" name="Mezza cornice 7">
            <a:extLst>
              <a:ext uri="{FF2B5EF4-FFF2-40B4-BE49-F238E27FC236}">
                <a16:creationId xmlns:a16="http://schemas.microsoft.com/office/drawing/2014/main" id="{43D7DE2A-1E2F-A251-C0C6-B5894CF84881}"/>
              </a:ext>
            </a:extLst>
          </p:cNvPr>
          <p:cNvSpPr/>
          <p:nvPr/>
        </p:nvSpPr>
        <p:spPr>
          <a:xfrm rot="8004527" flipH="1">
            <a:off x="10082553" y="1854746"/>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2" name="CasellaDiTesto 1">
            <a:extLst>
              <a:ext uri="{FF2B5EF4-FFF2-40B4-BE49-F238E27FC236}">
                <a16:creationId xmlns:a16="http://schemas.microsoft.com/office/drawing/2014/main" id="{C55B7714-3EF7-93E0-D544-6C115A55A712}"/>
              </a:ext>
            </a:extLst>
          </p:cNvPr>
          <p:cNvSpPr txBox="1">
            <a:spLocks/>
          </p:cNvSpPr>
          <p:nvPr/>
        </p:nvSpPr>
        <p:spPr>
          <a:xfrm>
            <a:off x="3357004" y="1741727"/>
            <a:ext cx="6983675"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a:solidFill>
                  <a:srgbClr val="4472C4"/>
                </a:solidFill>
              </a:rPr>
              <a:t>Sono presenti tutte le informazioni necessarie sul prodotto</a:t>
            </a:r>
          </a:p>
          <a:p>
            <a:pPr marL="285750" indent="-285750">
              <a:lnSpc>
                <a:spcPct val="150000"/>
              </a:lnSpc>
              <a:buFont typeface="Arial" panose="020B0604020202020204" pitchFamily="34" charset="0"/>
              <a:buChar char="•"/>
            </a:pPr>
            <a:r>
              <a:rPr lang="it-IT">
                <a:solidFill>
                  <a:srgbClr val="4472C4"/>
                </a:solidFill>
              </a:rPr>
              <a:t>Sono presenti sufficienti foto per la presentazione del prodotto</a:t>
            </a:r>
          </a:p>
        </p:txBody>
      </p:sp>
      <p:sp>
        <p:nvSpPr>
          <p:cNvPr id="5" name="Mezza cornice 4">
            <a:extLst>
              <a:ext uri="{FF2B5EF4-FFF2-40B4-BE49-F238E27FC236}">
                <a16:creationId xmlns:a16="http://schemas.microsoft.com/office/drawing/2014/main" id="{C5103DBD-AE6E-83A4-AAE0-260044C4C4C0}"/>
              </a:ext>
            </a:extLst>
          </p:cNvPr>
          <p:cNvSpPr/>
          <p:nvPr/>
        </p:nvSpPr>
        <p:spPr>
          <a:xfrm rot="8004527" flipH="1">
            <a:off x="10152722" y="2231202"/>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pic>
        <p:nvPicPr>
          <p:cNvPr id="21" name="Immagine 20" descr="Immagine che contiene testo&#10;&#10;Descrizione generata automaticamente">
            <a:extLst>
              <a:ext uri="{FF2B5EF4-FFF2-40B4-BE49-F238E27FC236}">
                <a16:creationId xmlns:a16="http://schemas.microsoft.com/office/drawing/2014/main" id="{A4FC5CB8-4F84-5493-BDAC-BF1E7338186A}"/>
              </a:ext>
            </a:extLst>
          </p:cNvPr>
          <p:cNvPicPr>
            <a:picLocks noChangeAspect="1"/>
          </p:cNvPicPr>
          <p:nvPr/>
        </p:nvPicPr>
        <p:blipFill rotWithShape="1">
          <a:blip r:embed="rId2">
            <a:extLst>
              <a:ext uri="{28A0092B-C50C-407E-A947-70E740481C1C}">
                <a14:useLocalDpi xmlns:a14="http://schemas.microsoft.com/office/drawing/2010/main" val="0"/>
              </a:ext>
            </a:extLst>
          </a:blip>
          <a:srcRect l="11111" t="38234" r="10281" b="18507"/>
          <a:stretch/>
        </p:blipFill>
        <p:spPr>
          <a:xfrm>
            <a:off x="3357004" y="3320483"/>
            <a:ext cx="8632874" cy="2969202"/>
          </a:xfrm>
          <a:prstGeom prst="rect">
            <a:avLst/>
          </a:prstGeom>
        </p:spPr>
      </p:pic>
      <p:sp>
        <p:nvSpPr>
          <p:cNvPr id="6" name="CasellaDiTesto 5">
            <a:extLst>
              <a:ext uri="{FF2B5EF4-FFF2-40B4-BE49-F238E27FC236}">
                <a16:creationId xmlns:a16="http://schemas.microsoft.com/office/drawing/2014/main" id="{8E9349F1-6873-AF70-578A-7D808465492A}"/>
              </a:ext>
            </a:extLst>
          </p:cNvPr>
          <p:cNvSpPr txBox="1">
            <a:spLocks/>
          </p:cNvSpPr>
          <p:nvPr/>
        </p:nvSpPr>
        <p:spPr>
          <a:xfrm>
            <a:off x="3286834" y="584526"/>
            <a:ext cx="6983675" cy="338554"/>
          </a:xfrm>
          <a:prstGeom prst="rect">
            <a:avLst/>
          </a:prstGeom>
          <a:noFill/>
        </p:spPr>
        <p:txBody>
          <a:bodyPr wrap="square" rtlCol="0">
            <a:spAutoFit/>
          </a:bodyPr>
          <a:lstStyle/>
          <a:p>
            <a:r>
              <a:rPr lang="it-IT" sz="1600" b="1">
                <a:solidFill>
                  <a:srgbClr val="82A1D8"/>
                </a:solidFill>
              </a:rPr>
              <a:t>Linee guida UX / 1. Linee guida UX per le pagine dei prodotti e-commerce /</a:t>
            </a:r>
          </a:p>
        </p:txBody>
      </p:sp>
      <p:sp>
        <p:nvSpPr>
          <p:cNvPr id="28" name="Rettangolo 3">
            <a:extLst>
              <a:ext uri="{FF2B5EF4-FFF2-40B4-BE49-F238E27FC236}">
                <a16:creationId xmlns:a16="http://schemas.microsoft.com/office/drawing/2014/main" id="{27C12D59-807C-BB72-045E-CF3DE40B27FB}"/>
              </a:ext>
            </a:extLst>
          </p:cNvPr>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CasellaDiTesto 29">
            <a:extLst>
              <a:ext uri="{FF2B5EF4-FFF2-40B4-BE49-F238E27FC236}">
                <a16:creationId xmlns:a16="http://schemas.microsoft.com/office/drawing/2014/main" id="{F29F61F3-F2BE-3FB0-0CAF-260B876A8143}"/>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4" name="CasellaDiTesto 33">
            <a:extLst>
              <a:ext uri="{FF2B5EF4-FFF2-40B4-BE49-F238E27FC236}">
                <a16:creationId xmlns:a16="http://schemas.microsoft.com/office/drawing/2014/main" id="{B152EF3A-AAA9-E989-08AC-B36A1DD9E378}"/>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rPr>
              <a:t>Conclusione;</a:t>
            </a:r>
          </a:p>
        </p:txBody>
      </p:sp>
      <p:sp>
        <p:nvSpPr>
          <p:cNvPr id="35" name="Segno di addizione 34">
            <a:extLst>
              <a:ext uri="{FF2B5EF4-FFF2-40B4-BE49-F238E27FC236}">
                <a16:creationId xmlns:a16="http://schemas.microsoft.com/office/drawing/2014/main" id="{1FC63089-9956-CC30-5A39-9D1A4499C08B}"/>
              </a:ext>
            </a:extLst>
          </p:cNvPr>
          <p:cNvSpPr/>
          <p:nvPr/>
        </p:nvSpPr>
        <p:spPr>
          <a:xfrm rot="2403951">
            <a:off x="377544" y="5972644"/>
            <a:ext cx="301273" cy="306618"/>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36" name="Segno di addizione 35">
            <a:extLst>
              <a:ext uri="{FF2B5EF4-FFF2-40B4-BE49-F238E27FC236}">
                <a16:creationId xmlns:a16="http://schemas.microsoft.com/office/drawing/2014/main" id="{A5C434D0-54E8-F07A-177F-99D3B032B866}"/>
              </a:ext>
            </a:extLst>
          </p:cNvPr>
          <p:cNvSpPr/>
          <p:nvPr/>
        </p:nvSpPr>
        <p:spPr>
          <a:xfrm rot="2403951">
            <a:off x="1057659" y="5968314"/>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522F6CEA-A527-F4BC-DA91-9802BEB4DB45}"/>
              </a:ext>
            </a:extLst>
          </p:cNvPr>
          <p:cNvSpPr txBox="1"/>
          <p:nvPr/>
        </p:nvSpPr>
        <p:spPr>
          <a:xfrm>
            <a:off x="294082" y="6229064"/>
            <a:ext cx="1926617" cy="338554"/>
          </a:xfrm>
          <a:prstGeom prst="rect">
            <a:avLst/>
          </a:prstGeom>
          <a:noFill/>
        </p:spPr>
        <p:txBody>
          <a:bodyPr wrap="square" rtlCol="0">
            <a:spAutoFit/>
          </a:bodyPr>
          <a:lstStyle/>
          <a:p>
            <a:r>
              <a:rPr lang="it-IT" sz="1600" u="sng">
                <a:solidFill>
                  <a:srgbClr val="F4C8D9"/>
                </a:solidFill>
              </a:rPr>
              <a:t>--Vedi la Legenda--</a:t>
            </a:r>
          </a:p>
        </p:txBody>
      </p:sp>
      <p:sp>
        <p:nvSpPr>
          <p:cNvPr id="38" name="Mezza cornice 37">
            <a:extLst>
              <a:ext uri="{FF2B5EF4-FFF2-40B4-BE49-F238E27FC236}">
                <a16:creationId xmlns:a16="http://schemas.microsoft.com/office/drawing/2014/main" id="{C3F0C12D-4AE7-A9D8-C2DE-FE29DCEB3138}"/>
              </a:ext>
            </a:extLst>
          </p:cNvPr>
          <p:cNvSpPr/>
          <p:nvPr/>
        </p:nvSpPr>
        <p:spPr>
          <a:xfrm rot="7365116" flipH="1">
            <a:off x="1719289" y="5957417"/>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pic>
        <p:nvPicPr>
          <p:cNvPr id="45" name="Immagine 44">
            <a:extLst>
              <a:ext uri="{FF2B5EF4-FFF2-40B4-BE49-F238E27FC236}">
                <a16:creationId xmlns:a16="http://schemas.microsoft.com/office/drawing/2014/main" id="{F956C067-8590-BFE0-5423-31B189589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47" name="CasellaDiTesto 46">
            <a:extLst>
              <a:ext uri="{FF2B5EF4-FFF2-40B4-BE49-F238E27FC236}">
                <a16:creationId xmlns:a16="http://schemas.microsoft.com/office/drawing/2014/main" id="{42CAB00B-EEE8-3ACA-9221-546CC5DBC0EF}"/>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48" name="CasellaDiTesto 47">
            <a:extLst>
              <a:ext uri="{FF2B5EF4-FFF2-40B4-BE49-F238E27FC236}">
                <a16:creationId xmlns:a16="http://schemas.microsoft.com/office/drawing/2014/main" id="{E43C4620-AF6B-B75F-2F43-547CEAFA6CAB}"/>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49" name="CasellaDiTesto 48">
            <a:extLst>
              <a:ext uri="{FF2B5EF4-FFF2-40B4-BE49-F238E27FC236}">
                <a16:creationId xmlns:a16="http://schemas.microsoft.com/office/drawing/2014/main" id="{2C33A843-FFE2-07EB-97E5-DFA163658951}"/>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Linee guida UX</a:t>
            </a:r>
            <a:endParaRPr lang="it-IT" b="1" dirty="0">
              <a:solidFill>
                <a:srgbClr val="FFFF00"/>
              </a:solidFill>
              <a:latin typeface="Avenir Next LT Pro" panose="020B0504020202020204" pitchFamily="34" charset="0"/>
            </a:endParaRPr>
          </a:p>
        </p:txBody>
      </p:sp>
      <p:sp>
        <p:nvSpPr>
          <p:cNvPr id="50" name="CasellaDiTesto 49">
            <a:extLst>
              <a:ext uri="{FF2B5EF4-FFF2-40B4-BE49-F238E27FC236}">
                <a16:creationId xmlns:a16="http://schemas.microsoft.com/office/drawing/2014/main" id="{4A8C4183-D47C-5CD4-D4FC-AC0413DBD506}"/>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Conclusione;</a:t>
            </a:r>
            <a:endParaRPr lang="it-IT" dirty="0">
              <a:solidFill>
                <a:schemeClr val="bg1"/>
              </a:solidFill>
              <a:latin typeface="Avenir Next LT Pro" panose="020B0504020202020204" pitchFamily="34" charset="0"/>
            </a:endParaRPr>
          </a:p>
        </p:txBody>
      </p:sp>
      <p:sp>
        <p:nvSpPr>
          <p:cNvPr id="51" name="CasellaDiTesto 50">
            <a:extLst>
              <a:ext uri="{FF2B5EF4-FFF2-40B4-BE49-F238E27FC236}">
                <a16:creationId xmlns:a16="http://schemas.microsoft.com/office/drawing/2014/main" id="{0B962B9A-56FC-C850-581B-2260DCEB5A0D}"/>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grpSp>
        <p:nvGrpSpPr>
          <p:cNvPr id="39" name="Gruppo 38">
            <a:extLst>
              <a:ext uri="{FF2B5EF4-FFF2-40B4-BE49-F238E27FC236}">
                <a16:creationId xmlns:a16="http://schemas.microsoft.com/office/drawing/2014/main" id="{E4E7A092-24DD-4877-F0E2-C4EC169E30AE}"/>
              </a:ext>
            </a:extLst>
          </p:cNvPr>
          <p:cNvGrpSpPr/>
          <p:nvPr/>
        </p:nvGrpSpPr>
        <p:grpSpPr>
          <a:xfrm>
            <a:off x="74195" y="4579878"/>
            <a:ext cx="2471900" cy="1275394"/>
            <a:chOff x="327546" y="4312693"/>
            <a:chExt cx="2471900" cy="1275394"/>
          </a:xfrm>
        </p:grpSpPr>
        <p:sp>
          <p:nvSpPr>
            <p:cNvPr id="40" name="Rettangolo 39">
              <a:extLst>
                <a:ext uri="{FF2B5EF4-FFF2-40B4-BE49-F238E27FC236}">
                  <a16:creationId xmlns:a16="http://schemas.microsoft.com/office/drawing/2014/main" id="{23C7E720-0835-CA43-4F96-BEF191FA34D0}"/>
                </a:ext>
              </a:extLst>
            </p:cNvPr>
            <p:cNvSpPr/>
            <p:nvPr/>
          </p:nvSpPr>
          <p:spPr>
            <a:xfrm>
              <a:off x="327546" y="4312693"/>
              <a:ext cx="2374129" cy="1275394"/>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a:p>
              <a:pPr algn="ctr"/>
              <a:endParaRPr lang="it-IT"/>
            </a:p>
          </p:txBody>
        </p:sp>
        <p:sp>
          <p:nvSpPr>
            <p:cNvPr id="41" name="Segno di addizione 40">
              <a:extLst>
                <a:ext uri="{FF2B5EF4-FFF2-40B4-BE49-F238E27FC236}">
                  <a16:creationId xmlns:a16="http://schemas.microsoft.com/office/drawing/2014/main" id="{5A4F358E-448B-F142-148C-C42C74A8CA6B}"/>
                </a:ext>
              </a:extLst>
            </p:cNvPr>
            <p:cNvSpPr/>
            <p:nvPr/>
          </p:nvSpPr>
          <p:spPr>
            <a:xfrm rot="2403951">
              <a:off x="490940" y="4452342"/>
              <a:ext cx="283198" cy="307162"/>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2" name="Segno di addizione 41">
              <a:extLst>
                <a:ext uri="{FF2B5EF4-FFF2-40B4-BE49-F238E27FC236}">
                  <a16:creationId xmlns:a16="http://schemas.microsoft.com/office/drawing/2014/main" id="{5D1320FF-E31C-59CD-EBDE-64B0304504D7}"/>
                </a:ext>
              </a:extLst>
            </p:cNvPr>
            <p:cNvSpPr/>
            <p:nvPr/>
          </p:nvSpPr>
          <p:spPr>
            <a:xfrm rot="2403951">
              <a:off x="497604" y="4777245"/>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3" name="Mezza cornice 42">
              <a:extLst>
                <a:ext uri="{FF2B5EF4-FFF2-40B4-BE49-F238E27FC236}">
                  <a16:creationId xmlns:a16="http://schemas.microsoft.com/office/drawing/2014/main" id="{E3A966B0-6059-67B1-159C-1BC41B231868}"/>
                </a:ext>
              </a:extLst>
            </p:cNvPr>
            <p:cNvSpPr/>
            <p:nvPr/>
          </p:nvSpPr>
          <p:spPr>
            <a:xfrm rot="7365116" flipH="1">
              <a:off x="513668" y="5145308"/>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44" name="CasellaDiTesto 43">
              <a:extLst>
                <a:ext uri="{FF2B5EF4-FFF2-40B4-BE49-F238E27FC236}">
                  <a16:creationId xmlns:a16="http://schemas.microsoft.com/office/drawing/2014/main" id="{38FC71C0-0F5A-9C83-F94F-A841A8AA6795}"/>
                </a:ext>
              </a:extLst>
            </p:cNvPr>
            <p:cNvSpPr txBox="1"/>
            <p:nvPr/>
          </p:nvSpPr>
          <p:spPr>
            <a:xfrm>
              <a:off x="774024" y="4427329"/>
              <a:ext cx="2025422" cy="987065"/>
            </a:xfrm>
            <a:prstGeom prst="rect">
              <a:avLst/>
            </a:prstGeom>
            <a:noFill/>
          </p:spPr>
          <p:txBody>
            <a:bodyPr wrap="square" rtlCol="0">
              <a:spAutoFit/>
            </a:bodyPr>
            <a:lstStyle/>
            <a:p>
              <a:pPr>
                <a:lnSpc>
                  <a:spcPct val="150000"/>
                </a:lnSpc>
              </a:pPr>
              <a:r>
                <a:rPr lang="it-IT" sz="1200" dirty="0">
                  <a:solidFill>
                    <a:srgbClr val="0970E6"/>
                  </a:solidFill>
                </a:rPr>
                <a:t>Caratteristica assente</a:t>
              </a:r>
            </a:p>
            <a:p>
              <a:r>
                <a:rPr lang="it-IT" sz="1200" dirty="0">
                  <a:solidFill>
                    <a:srgbClr val="0970E6"/>
                  </a:solidFill>
                </a:rPr>
                <a:t>Caratteristica presente ma denota alcune mancanze</a:t>
              </a:r>
            </a:p>
            <a:p>
              <a:pPr>
                <a:lnSpc>
                  <a:spcPct val="150000"/>
                </a:lnSpc>
              </a:pPr>
              <a:r>
                <a:rPr lang="it-IT" sz="1200" dirty="0">
                  <a:solidFill>
                    <a:srgbClr val="0970E6"/>
                  </a:solidFill>
                </a:rPr>
                <a:t>Caratteristica presente</a:t>
              </a:r>
            </a:p>
          </p:txBody>
        </p:sp>
      </p:grpSp>
      <p:sp>
        <p:nvSpPr>
          <p:cNvPr id="3" name="CasellaDiTesto 2">
            <a:extLst>
              <a:ext uri="{FF2B5EF4-FFF2-40B4-BE49-F238E27FC236}">
                <a16:creationId xmlns:a16="http://schemas.microsoft.com/office/drawing/2014/main" id="{7578E0AD-4F34-6032-F5DD-9E4AE91724E9}"/>
              </a:ext>
            </a:extLst>
          </p:cNvPr>
          <p:cNvSpPr txBox="1">
            <a:spLocks/>
          </p:cNvSpPr>
          <p:nvPr/>
        </p:nvSpPr>
        <p:spPr>
          <a:xfrm>
            <a:off x="3485069" y="3081027"/>
            <a:ext cx="8658626" cy="276999"/>
          </a:xfrm>
          <a:prstGeom prst="rect">
            <a:avLst/>
          </a:prstGeom>
          <a:noFill/>
        </p:spPr>
        <p:txBody>
          <a:bodyPr wrap="square" rtlCol="0">
            <a:spAutoFit/>
          </a:bodyPr>
          <a:lstStyle/>
          <a:p>
            <a:r>
              <a:rPr lang="it-IT" sz="1200" b="1" spc="150" dirty="0">
                <a:solidFill>
                  <a:srgbClr val="96A0AD"/>
                </a:solidFill>
                <a:latin typeface="+mj-lt"/>
              </a:rPr>
              <a:t>Ogni pagina di prodotto presenta un’adeguata presentazione delle informazioni</a:t>
            </a:r>
          </a:p>
        </p:txBody>
      </p:sp>
    </p:spTree>
    <p:extLst>
      <p:ext uri="{BB962C8B-B14F-4D97-AF65-F5344CB8AC3E}">
        <p14:creationId xmlns:p14="http://schemas.microsoft.com/office/powerpoint/2010/main" val="132591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7">
                                            <p:txEl>
                                              <p:pRg st="0" end="0"/>
                                            </p:txEl>
                                          </p:spTgt>
                                        </p:tgtEl>
                                        <p:attrNameLst>
                                          <p:attrName>style.color</p:attrName>
                                        </p:attrNameLst>
                                      </p:cBhvr>
                                      <p:to>
                                        <p:clrVal>
                                          <a:srgbClr val="1E4E79"/>
                                        </p:clrVal>
                                      </p:to>
                                    </p:set>
                                    <p:set>
                                      <p:cBhvr>
                                        <p:cTn id="7" dur="500" fill="hold"/>
                                        <p:tgtEl>
                                          <p:spTgt spid="37">
                                            <p:txEl>
                                              <p:pRg st="0" end="0"/>
                                            </p:txEl>
                                          </p:spTgt>
                                        </p:tgtEl>
                                        <p:attrNameLst>
                                          <p:attrName>fillcolor</p:attrName>
                                        </p:attrNameLst>
                                      </p:cBhvr>
                                      <p:to>
                                        <p:clrVal>
                                          <a:srgbClr val="1E4E79"/>
                                        </p:clrVal>
                                      </p:to>
                                    </p:set>
                                    <p:set>
                                      <p:cBhvr>
                                        <p:cTn id="8" dur="500" fill="hold"/>
                                        <p:tgtEl>
                                          <p:spTgt spid="37">
                                            <p:txEl>
                                              <p:pRg st="0" end="0"/>
                                            </p:txEl>
                                          </p:spTgt>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5" y="821131"/>
            <a:ext cx="6983675" cy="461665"/>
          </a:xfrm>
          <a:prstGeom prst="rect">
            <a:avLst/>
          </a:prstGeom>
          <a:noFill/>
        </p:spPr>
        <p:txBody>
          <a:bodyPr wrap="square" rtlCol="0">
            <a:spAutoFit/>
          </a:bodyPr>
          <a:lstStyle/>
          <a:p>
            <a:r>
              <a:rPr lang="it-IT" sz="2400" b="1">
                <a:solidFill>
                  <a:srgbClr val="4472C4"/>
                </a:solidFill>
              </a:rPr>
              <a:t>Aiuta gli utenti a confrontare i prodotti</a:t>
            </a:r>
          </a:p>
        </p:txBody>
      </p:sp>
      <p:sp>
        <p:nvSpPr>
          <p:cNvPr id="2" name="CasellaDiTesto 1">
            <a:extLst>
              <a:ext uri="{FF2B5EF4-FFF2-40B4-BE49-F238E27FC236}">
                <a16:creationId xmlns:a16="http://schemas.microsoft.com/office/drawing/2014/main" id="{C55B7714-3EF7-93E0-D544-6C115A55A712}"/>
              </a:ext>
            </a:extLst>
          </p:cNvPr>
          <p:cNvSpPr txBox="1">
            <a:spLocks/>
          </p:cNvSpPr>
          <p:nvPr/>
        </p:nvSpPr>
        <p:spPr>
          <a:xfrm>
            <a:off x="3357004" y="1741727"/>
            <a:ext cx="7576039"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dirty="0">
                <a:solidFill>
                  <a:srgbClr val="4472C4"/>
                </a:solidFill>
              </a:rPr>
              <a:t>Variante di prodotto				</a:t>
            </a:r>
            <a:r>
              <a:rPr lang="it-IT" dirty="0">
                <a:solidFill>
                  <a:schemeClr val="tx2"/>
                </a:solidFill>
              </a:rPr>
              <a:t>(non necessario)</a:t>
            </a:r>
          </a:p>
          <a:p>
            <a:pPr marL="285750" indent="-285750">
              <a:lnSpc>
                <a:spcPct val="150000"/>
              </a:lnSpc>
              <a:buFont typeface="Arial" panose="020B0604020202020204" pitchFamily="34" charset="0"/>
              <a:buChar char="•"/>
            </a:pPr>
            <a:r>
              <a:rPr lang="it-IT" dirty="0">
                <a:solidFill>
                  <a:srgbClr val="4472C4"/>
                </a:solidFill>
              </a:rPr>
              <a:t>Categoria di prodotto		</a:t>
            </a:r>
          </a:p>
          <a:p>
            <a:pPr marL="285750" indent="-285750">
              <a:lnSpc>
                <a:spcPct val="150000"/>
              </a:lnSpc>
              <a:buFont typeface="Arial" panose="020B0604020202020204" pitchFamily="34" charset="0"/>
              <a:buChar char="•"/>
            </a:pPr>
            <a:r>
              <a:rPr lang="it-IT" dirty="0">
                <a:solidFill>
                  <a:srgbClr val="4472C4"/>
                </a:solidFill>
              </a:rPr>
              <a:t>Pagina del prodotto a livello di sito</a:t>
            </a:r>
          </a:p>
          <a:p>
            <a:pPr marL="285750" indent="-285750">
              <a:lnSpc>
                <a:spcPct val="150000"/>
              </a:lnSpc>
              <a:buFont typeface="Arial" panose="020B0604020202020204" pitchFamily="34" charset="0"/>
              <a:buChar char="•"/>
            </a:pPr>
            <a:r>
              <a:rPr lang="it-IT" dirty="0">
                <a:solidFill>
                  <a:srgbClr val="4472C4"/>
                </a:solidFill>
              </a:rPr>
              <a:t>Pagina del prodotto della concorrenza		</a:t>
            </a:r>
            <a:r>
              <a:rPr lang="it-IT" dirty="0">
                <a:solidFill>
                  <a:schemeClr val="tx2"/>
                </a:solidFill>
              </a:rPr>
              <a:t>(non è applicabile)</a:t>
            </a:r>
          </a:p>
        </p:txBody>
      </p:sp>
      <p:sp>
        <p:nvSpPr>
          <p:cNvPr id="6" name="Segno di addizione 5">
            <a:extLst>
              <a:ext uri="{FF2B5EF4-FFF2-40B4-BE49-F238E27FC236}">
                <a16:creationId xmlns:a16="http://schemas.microsoft.com/office/drawing/2014/main" id="{C915668B-5409-D9BA-260E-955B6E6B2098}"/>
              </a:ext>
            </a:extLst>
          </p:cNvPr>
          <p:cNvSpPr/>
          <p:nvPr/>
        </p:nvSpPr>
        <p:spPr>
          <a:xfrm rot="2403951">
            <a:off x="5810132" y="1815858"/>
            <a:ext cx="367601" cy="376456"/>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7" name="Segno di addizione 6">
            <a:extLst>
              <a:ext uri="{FF2B5EF4-FFF2-40B4-BE49-F238E27FC236}">
                <a16:creationId xmlns:a16="http://schemas.microsoft.com/office/drawing/2014/main" id="{A2912881-B9EC-599D-2C84-65B158E96738}"/>
              </a:ext>
            </a:extLst>
          </p:cNvPr>
          <p:cNvSpPr/>
          <p:nvPr/>
        </p:nvSpPr>
        <p:spPr>
          <a:xfrm rot="2403951">
            <a:off x="6049502" y="2252215"/>
            <a:ext cx="367601" cy="376456"/>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9" name="Mezza cornice 8">
            <a:extLst>
              <a:ext uri="{FF2B5EF4-FFF2-40B4-BE49-F238E27FC236}">
                <a16:creationId xmlns:a16="http://schemas.microsoft.com/office/drawing/2014/main" id="{079146CC-A6A9-07C5-4A96-58BA98CC667C}"/>
              </a:ext>
            </a:extLst>
          </p:cNvPr>
          <p:cNvSpPr/>
          <p:nvPr/>
        </p:nvSpPr>
        <p:spPr>
          <a:xfrm rot="8004527" flipH="1">
            <a:off x="7085965" y="2710429"/>
            <a:ext cx="375913" cy="150417"/>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5" name="CasellaDiTesto 4">
            <a:extLst>
              <a:ext uri="{FF2B5EF4-FFF2-40B4-BE49-F238E27FC236}">
                <a16:creationId xmlns:a16="http://schemas.microsoft.com/office/drawing/2014/main" id="{988FB41E-85B9-30F3-215D-62735BB61398}"/>
              </a:ext>
            </a:extLst>
          </p:cNvPr>
          <p:cNvSpPr txBox="1">
            <a:spLocks/>
          </p:cNvSpPr>
          <p:nvPr/>
        </p:nvSpPr>
        <p:spPr>
          <a:xfrm>
            <a:off x="3286834" y="584526"/>
            <a:ext cx="6983675" cy="338554"/>
          </a:xfrm>
          <a:prstGeom prst="rect">
            <a:avLst/>
          </a:prstGeom>
          <a:noFill/>
        </p:spPr>
        <p:txBody>
          <a:bodyPr wrap="square" rtlCol="0">
            <a:spAutoFit/>
          </a:bodyPr>
          <a:lstStyle/>
          <a:p>
            <a:r>
              <a:rPr lang="it-IT" sz="1600" b="1">
                <a:solidFill>
                  <a:srgbClr val="82A1D8"/>
                </a:solidFill>
              </a:rPr>
              <a:t>Linee guida UX / 1. Linee guida UX per le pagine dei prodotti e-commerce /</a:t>
            </a:r>
          </a:p>
        </p:txBody>
      </p:sp>
      <p:pic>
        <p:nvPicPr>
          <p:cNvPr id="28" name="Immagine 27">
            <a:extLst>
              <a:ext uri="{FF2B5EF4-FFF2-40B4-BE49-F238E27FC236}">
                <a16:creationId xmlns:a16="http://schemas.microsoft.com/office/drawing/2014/main" id="{EB3A2CAE-FEC4-8601-83CA-F424A05A32FF}"/>
              </a:ext>
            </a:extLst>
          </p:cNvPr>
          <p:cNvPicPr>
            <a:picLocks noChangeAspect="1"/>
          </p:cNvPicPr>
          <p:nvPr/>
        </p:nvPicPr>
        <p:blipFill rotWithShape="1">
          <a:blip r:embed="rId2"/>
          <a:srcRect l="15231" t="33048" r="15185" b="14352"/>
          <a:stretch/>
        </p:blipFill>
        <p:spPr>
          <a:xfrm>
            <a:off x="3191435" y="4093843"/>
            <a:ext cx="4569327" cy="1942919"/>
          </a:xfrm>
          <a:prstGeom prst="rect">
            <a:avLst/>
          </a:prstGeom>
        </p:spPr>
      </p:pic>
      <p:pic>
        <p:nvPicPr>
          <p:cNvPr id="29" name="Immagine 28">
            <a:extLst>
              <a:ext uri="{FF2B5EF4-FFF2-40B4-BE49-F238E27FC236}">
                <a16:creationId xmlns:a16="http://schemas.microsoft.com/office/drawing/2014/main" id="{B024752B-1612-68F9-FDF9-50F3CCF3D3A6}"/>
              </a:ext>
            </a:extLst>
          </p:cNvPr>
          <p:cNvPicPr>
            <a:picLocks noChangeAspect="1"/>
          </p:cNvPicPr>
          <p:nvPr/>
        </p:nvPicPr>
        <p:blipFill rotWithShape="1">
          <a:blip r:embed="rId3"/>
          <a:srcRect l="15331" t="28115" r="13801" b="14407"/>
          <a:stretch/>
        </p:blipFill>
        <p:spPr>
          <a:xfrm>
            <a:off x="7803688" y="4093844"/>
            <a:ext cx="4258659" cy="1942919"/>
          </a:xfrm>
          <a:prstGeom prst="rect">
            <a:avLst/>
          </a:prstGeom>
        </p:spPr>
      </p:pic>
      <p:sp>
        <p:nvSpPr>
          <p:cNvPr id="30" name="Rettangolo 3">
            <a:extLst>
              <a:ext uri="{FF2B5EF4-FFF2-40B4-BE49-F238E27FC236}">
                <a16:creationId xmlns:a16="http://schemas.microsoft.com/office/drawing/2014/main" id="{9E6C4AE9-C3F5-C337-A24D-4CFCCB2FE34E}"/>
              </a:ext>
            </a:extLst>
          </p:cNvPr>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2" name="CasellaDiTesto 31">
            <a:extLst>
              <a:ext uri="{FF2B5EF4-FFF2-40B4-BE49-F238E27FC236}">
                <a16:creationId xmlns:a16="http://schemas.microsoft.com/office/drawing/2014/main" id="{3F3996C6-E026-F3B6-0AD2-AB3A21BF6C77}"/>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6" name="CasellaDiTesto 35">
            <a:extLst>
              <a:ext uri="{FF2B5EF4-FFF2-40B4-BE49-F238E27FC236}">
                <a16:creationId xmlns:a16="http://schemas.microsoft.com/office/drawing/2014/main" id="{E3F34402-AE8E-EC8D-41E0-8CEBAC753757}"/>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rPr>
              <a:t>Conclusione;</a:t>
            </a:r>
          </a:p>
        </p:txBody>
      </p:sp>
      <p:sp>
        <p:nvSpPr>
          <p:cNvPr id="37" name="Segno di addizione 36">
            <a:extLst>
              <a:ext uri="{FF2B5EF4-FFF2-40B4-BE49-F238E27FC236}">
                <a16:creationId xmlns:a16="http://schemas.microsoft.com/office/drawing/2014/main" id="{021C9DEB-C3F9-115E-9D03-701B5A0AB815}"/>
              </a:ext>
            </a:extLst>
          </p:cNvPr>
          <p:cNvSpPr/>
          <p:nvPr/>
        </p:nvSpPr>
        <p:spPr>
          <a:xfrm rot="2403951">
            <a:off x="377544" y="5972644"/>
            <a:ext cx="301273" cy="306618"/>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38" name="Segno di addizione 37">
            <a:extLst>
              <a:ext uri="{FF2B5EF4-FFF2-40B4-BE49-F238E27FC236}">
                <a16:creationId xmlns:a16="http://schemas.microsoft.com/office/drawing/2014/main" id="{6308F720-CEAD-E43F-F735-925D7420C6EF}"/>
              </a:ext>
            </a:extLst>
          </p:cNvPr>
          <p:cNvSpPr/>
          <p:nvPr/>
        </p:nvSpPr>
        <p:spPr>
          <a:xfrm rot="2403951">
            <a:off x="1057659" y="5968314"/>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39" name="CasellaDiTesto 38">
            <a:extLst>
              <a:ext uri="{FF2B5EF4-FFF2-40B4-BE49-F238E27FC236}">
                <a16:creationId xmlns:a16="http://schemas.microsoft.com/office/drawing/2014/main" id="{91658832-7AE3-D160-CDAB-CA3D99EE8AAA}"/>
              </a:ext>
            </a:extLst>
          </p:cNvPr>
          <p:cNvSpPr txBox="1"/>
          <p:nvPr/>
        </p:nvSpPr>
        <p:spPr>
          <a:xfrm>
            <a:off x="294082" y="6229064"/>
            <a:ext cx="1926617" cy="338554"/>
          </a:xfrm>
          <a:prstGeom prst="rect">
            <a:avLst/>
          </a:prstGeom>
          <a:noFill/>
        </p:spPr>
        <p:txBody>
          <a:bodyPr wrap="square" rtlCol="0">
            <a:spAutoFit/>
          </a:bodyPr>
          <a:lstStyle/>
          <a:p>
            <a:r>
              <a:rPr lang="it-IT" sz="1600" u="sng">
                <a:solidFill>
                  <a:srgbClr val="F4C8D9"/>
                </a:solidFill>
              </a:rPr>
              <a:t>--Vedi la Legenda--</a:t>
            </a:r>
          </a:p>
        </p:txBody>
      </p:sp>
      <p:sp>
        <p:nvSpPr>
          <p:cNvPr id="40" name="Mezza cornice 39">
            <a:extLst>
              <a:ext uri="{FF2B5EF4-FFF2-40B4-BE49-F238E27FC236}">
                <a16:creationId xmlns:a16="http://schemas.microsoft.com/office/drawing/2014/main" id="{2B01629D-44F0-CF7D-7B8C-4C3204D59A61}"/>
              </a:ext>
            </a:extLst>
          </p:cNvPr>
          <p:cNvSpPr/>
          <p:nvPr/>
        </p:nvSpPr>
        <p:spPr>
          <a:xfrm rot="7365116" flipH="1">
            <a:off x="1719289" y="5957417"/>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grpSp>
        <p:nvGrpSpPr>
          <p:cNvPr id="41" name="Gruppo 40">
            <a:extLst>
              <a:ext uri="{FF2B5EF4-FFF2-40B4-BE49-F238E27FC236}">
                <a16:creationId xmlns:a16="http://schemas.microsoft.com/office/drawing/2014/main" id="{FAA26BC8-C4A7-3D75-E670-C5C442072583}"/>
              </a:ext>
            </a:extLst>
          </p:cNvPr>
          <p:cNvGrpSpPr/>
          <p:nvPr/>
        </p:nvGrpSpPr>
        <p:grpSpPr>
          <a:xfrm>
            <a:off x="48305" y="4550244"/>
            <a:ext cx="2471900" cy="1275394"/>
            <a:chOff x="327546" y="4312693"/>
            <a:chExt cx="2471900" cy="1275394"/>
          </a:xfrm>
        </p:grpSpPr>
        <p:sp>
          <p:nvSpPr>
            <p:cNvPr id="42" name="Rettangolo 41">
              <a:extLst>
                <a:ext uri="{FF2B5EF4-FFF2-40B4-BE49-F238E27FC236}">
                  <a16:creationId xmlns:a16="http://schemas.microsoft.com/office/drawing/2014/main" id="{48AE6D43-F0C1-C4FC-6D62-1900596204C3}"/>
                </a:ext>
              </a:extLst>
            </p:cNvPr>
            <p:cNvSpPr/>
            <p:nvPr/>
          </p:nvSpPr>
          <p:spPr>
            <a:xfrm>
              <a:off x="327546" y="4312693"/>
              <a:ext cx="2374129" cy="1275394"/>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a:p>
              <a:pPr algn="ctr"/>
              <a:endParaRPr lang="it-IT"/>
            </a:p>
          </p:txBody>
        </p:sp>
        <p:sp>
          <p:nvSpPr>
            <p:cNvPr id="43" name="Segno di addizione 42">
              <a:extLst>
                <a:ext uri="{FF2B5EF4-FFF2-40B4-BE49-F238E27FC236}">
                  <a16:creationId xmlns:a16="http://schemas.microsoft.com/office/drawing/2014/main" id="{3A140C7A-F909-5E9F-7834-D1E1D80E7B36}"/>
                </a:ext>
              </a:extLst>
            </p:cNvPr>
            <p:cNvSpPr/>
            <p:nvPr/>
          </p:nvSpPr>
          <p:spPr>
            <a:xfrm rot="2403951">
              <a:off x="490940" y="4452342"/>
              <a:ext cx="283198" cy="307162"/>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4" name="Segno di addizione 43">
              <a:extLst>
                <a:ext uri="{FF2B5EF4-FFF2-40B4-BE49-F238E27FC236}">
                  <a16:creationId xmlns:a16="http://schemas.microsoft.com/office/drawing/2014/main" id="{080B7089-59B5-1D51-0BDC-BA7F43016987}"/>
                </a:ext>
              </a:extLst>
            </p:cNvPr>
            <p:cNvSpPr/>
            <p:nvPr/>
          </p:nvSpPr>
          <p:spPr>
            <a:xfrm rot="2403951">
              <a:off x="497604" y="4777245"/>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5" name="Mezza cornice 44">
              <a:extLst>
                <a:ext uri="{FF2B5EF4-FFF2-40B4-BE49-F238E27FC236}">
                  <a16:creationId xmlns:a16="http://schemas.microsoft.com/office/drawing/2014/main" id="{45FDA5C1-375E-0DBA-4134-DFFE12ECFBF8}"/>
                </a:ext>
              </a:extLst>
            </p:cNvPr>
            <p:cNvSpPr/>
            <p:nvPr/>
          </p:nvSpPr>
          <p:spPr>
            <a:xfrm rot="7365116" flipH="1">
              <a:off x="513668" y="5145308"/>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46" name="CasellaDiTesto 45">
              <a:extLst>
                <a:ext uri="{FF2B5EF4-FFF2-40B4-BE49-F238E27FC236}">
                  <a16:creationId xmlns:a16="http://schemas.microsoft.com/office/drawing/2014/main" id="{E161FBE2-337D-098C-409F-A23C202DC94F}"/>
                </a:ext>
              </a:extLst>
            </p:cNvPr>
            <p:cNvSpPr txBox="1"/>
            <p:nvPr/>
          </p:nvSpPr>
          <p:spPr>
            <a:xfrm>
              <a:off x="774024" y="4427329"/>
              <a:ext cx="2025422" cy="987065"/>
            </a:xfrm>
            <a:prstGeom prst="rect">
              <a:avLst/>
            </a:prstGeom>
            <a:noFill/>
          </p:spPr>
          <p:txBody>
            <a:bodyPr wrap="square" rtlCol="0">
              <a:spAutoFit/>
            </a:bodyPr>
            <a:lstStyle/>
            <a:p>
              <a:pPr>
                <a:lnSpc>
                  <a:spcPct val="150000"/>
                </a:lnSpc>
              </a:pPr>
              <a:r>
                <a:rPr lang="it-IT" sz="1200" dirty="0">
                  <a:solidFill>
                    <a:srgbClr val="0970E6"/>
                  </a:solidFill>
                </a:rPr>
                <a:t>Caratteristica assente</a:t>
              </a:r>
            </a:p>
            <a:p>
              <a:r>
                <a:rPr lang="it-IT" sz="1200" dirty="0">
                  <a:solidFill>
                    <a:srgbClr val="0970E6"/>
                  </a:solidFill>
                </a:rPr>
                <a:t>Caratteristica presente ma denota alcune mancanze</a:t>
              </a:r>
            </a:p>
            <a:p>
              <a:pPr>
                <a:lnSpc>
                  <a:spcPct val="150000"/>
                </a:lnSpc>
              </a:pPr>
              <a:r>
                <a:rPr lang="it-IT" sz="1200" dirty="0">
                  <a:solidFill>
                    <a:srgbClr val="0970E6"/>
                  </a:solidFill>
                </a:rPr>
                <a:t>Caratteristica presente</a:t>
              </a:r>
            </a:p>
          </p:txBody>
        </p:sp>
      </p:grpSp>
      <p:pic>
        <p:nvPicPr>
          <p:cNvPr id="47" name="Immagine 46">
            <a:extLst>
              <a:ext uri="{FF2B5EF4-FFF2-40B4-BE49-F238E27FC236}">
                <a16:creationId xmlns:a16="http://schemas.microsoft.com/office/drawing/2014/main" id="{1AA4DBC7-F3B2-C300-1BE1-DE265321C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49" name="CasellaDiTesto 48">
            <a:extLst>
              <a:ext uri="{FF2B5EF4-FFF2-40B4-BE49-F238E27FC236}">
                <a16:creationId xmlns:a16="http://schemas.microsoft.com/office/drawing/2014/main" id="{44193E28-9CBF-81D8-B552-218B7FED0A20}"/>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50" name="CasellaDiTesto 49">
            <a:extLst>
              <a:ext uri="{FF2B5EF4-FFF2-40B4-BE49-F238E27FC236}">
                <a16:creationId xmlns:a16="http://schemas.microsoft.com/office/drawing/2014/main" id="{00EF9878-0ABA-F957-EDFA-8F4119E7C950}"/>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1" name="CasellaDiTesto 50">
            <a:extLst>
              <a:ext uri="{FF2B5EF4-FFF2-40B4-BE49-F238E27FC236}">
                <a16:creationId xmlns:a16="http://schemas.microsoft.com/office/drawing/2014/main" id="{6522171C-B6D2-FEE8-7373-45F5BDFC8473}"/>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Linee guida UX</a:t>
            </a:r>
            <a:endParaRPr lang="it-IT" b="1" dirty="0">
              <a:solidFill>
                <a:srgbClr val="FFFF00"/>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C81FBBEE-8D58-2BCA-6C6A-BF186649C983}"/>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Conclusione;</a:t>
            </a:r>
            <a:endParaRPr lang="it-IT" dirty="0">
              <a:solidFill>
                <a:schemeClr val="bg1"/>
              </a:solidFill>
              <a:latin typeface="Avenir Next LT Pro" panose="020B0504020202020204" pitchFamily="34" charset="0"/>
            </a:endParaRPr>
          </a:p>
        </p:txBody>
      </p:sp>
      <p:sp>
        <p:nvSpPr>
          <p:cNvPr id="53" name="CasellaDiTesto 52">
            <a:extLst>
              <a:ext uri="{FF2B5EF4-FFF2-40B4-BE49-F238E27FC236}">
                <a16:creationId xmlns:a16="http://schemas.microsoft.com/office/drawing/2014/main" id="{5E7B4518-C060-1648-8EDA-59DF75432F0D}"/>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9"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
        <p:nvSpPr>
          <p:cNvPr id="3" name="CasellaDiTesto 2">
            <a:extLst>
              <a:ext uri="{FF2B5EF4-FFF2-40B4-BE49-F238E27FC236}">
                <a16:creationId xmlns:a16="http://schemas.microsoft.com/office/drawing/2014/main" id="{4068F100-701A-3BB5-24CC-DA768973EF46}"/>
              </a:ext>
            </a:extLst>
          </p:cNvPr>
          <p:cNvSpPr txBox="1">
            <a:spLocks/>
          </p:cNvSpPr>
          <p:nvPr/>
        </p:nvSpPr>
        <p:spPr>
          <a:xfrm>
            <a:off x="3128409" y="3829548"/>
            <a:ext cx="8658626" cy="276999"/>
          </a:xfrm>
          <a:prstGeom prst="rect">
            <a:avLst/>
          </a:prstGeom>
          <a:noFill/>
        </p:spPr>
        <p:txBody>
          <a:bodyPr wrap="square" rtlCol="0">
            <a:spAutoFit/>
          </a:bodyPr>
          <a:lstStyle/>
          <a:p>
            <a:r>
              <a:rPr lang="it-IT" sz="1200" b="1" spc="150" dirty="0">
                <a:solidFill>
                  <a:srgbClr val="96A0AD"/>
                </a:solidFill>
                <a:latin typeface="+mj-lt"/>
              </a:rPr>
              <a:t>Le pagine di prodotto non presentano differenze</a:t>
            </a:r>
          </a:p>
        </p:txBody>
      </p:sp>
    </p:spTree>
    <p:extLst>
      <p:ext uri="{BB962C8B-B14F-4D97-AF65-F5344CB8AC3E}">
        <p14:creationId xmlns:p14="http://schemas.microsoft.com/office/powerpoint/2010/main" val="22386877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9">
                                            <p:txEl>
                                              <p:pRg st="0" end="0"/>
                                            </p:txEl>
                                          </p:spTgt>
                                        </p:tgtEl>
                                        <p:attrNameLst>
                                          <p:attrName>style.color</p:attrName>
                                        </p:attrNameLst>
                                      </p:cBhvr>
                                      <p:to>
                                        <p:clrVal>
                                          <a:srgbClr val="1E4E79"/>
                                        </p:clrVal>
                                      </p:to>
                                    </p:set>
                                    <p:set>
                                      <p:cBhvr>
                                        <p:cTn id="7" dur="500" fill="hold"/>
                                        <p:tgtEl>
                                          <p:spTgt spid="39">
                                            <p:txEl>
                                              <p:pRg st="0" end="0"/>
                                            </p:txEl>
                                          </p:spTgt>
                                        </p:tgtEl>
                                        <p:attrNameLst>
                                          <p:attrName>fillcolor</p:attrName>
                                        </p:attrNameLst>
                                      </p:cBhvr>
                                      <p:to>
                                        <p:clrVal>
                                          <a:srgbClr val="1E4E79"/>
                                        </p:clrVal>
                                      </p:to>
                                    </p:set>
                                    <p:set>
                                      <p:cBhvr>
                                        <p:cTn id="8" dur="500" fill="hold"/>
                                        <p:tgtEl>
                                          <p:spTgt spid="39">
                                            <p:txEl>
                                              <p:pRg st="0" end="0"/>
                                            </p:txEl>
                                          </p:spTgt>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5" y="821131"/>
            <a:ext cx="6983675" cy="830997"/>
          </a:xfrm>
          <a:prstGeom prst="rect">
            <a:avLst/>
          </a:prstGeom>
          <a:noFill/>
        </p:spPr>
        <p:txBody>
          <a:bodyPr wrap="square" rtlCol="0">
            <a:spAutoFit/>
          </a:bodyPr>
          <a:lstStyle/>
          <a:p>
            <a:r>
              <a:rPr lang="it-IT" sz="2400" b="1">
                <a:solidFill>
                  <a:srgbClr val="4472C4"/>
                </a:solidFill>
              </a:rPr>
              <a:t>Mostra le esperienze dei clienti, anche quelle negative</a:t>
            </a:r>
          </a:p>
        </p:txBody>
      </p:sp>
      <p:sp>
        <p:nvSpPr>
          <p:cNvPr id="2" name="CasellaDiTesto 1">
            <a:extLst>
              <a:ext uri="{FF2B5EF4-FFF2-40B4-BE49-F238E27FC236}">
                <a16:creationId xmlns:a16="http://schemas.microsoft.com/office/drawing/2014/main" id="{C55B7714-3EF7-93E0-D544-6C115A55A712}"/>
              </a:ext>
            </a:extLst>
          </p:cNvPr>
          <p:cNvSpPr txBox="1">
            <a:spLocks/>
          </p:cNvSpPr>
          <p:nvPr/>
        </p:nvSpPr>
        <p:spPr>
          <a:xfrm>
            <a:off x="3357004" y="1741727"/>
            <a:ext cx="6983675"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dirty="0">
                <a:solidFill>
                  <a:srgbClr val="4472C4"/>
                </a:solidFill>
              </a:rPr>
              <a:t>Differenziare chiaramente tra recensioni positive e negative</a:t>
            </a:r>
          </a:p>
          <a:p>
            <a:pPr marL="285750" indent="-285750">
              <a:lnSpc>
                <a:spcPct val="150000"/>
              </a:lnSpc>
              <a:buFont typeface="Arial" panose="020B0604020202020204" pitchFamily="34" charset="0"/>
              <a:buChar char="•"/>
            </a:pPr>
            <a:r>
              <a:rPr lang="it-IT" dirty="0">
                <a:solidFill>
                  <a:srgbClr val="4472C4"/>
                </a:solidFill>
              </a:rPr>
              <a:t>Fornire dettagli rilevanti sul revisore</a:t>
            </a:r>
          </a:p>
        </p:txBody>
      </p:sp>
      <p:sp>
        <p:nvSpPr>
          <p:cNvPr id="5" name="CasellaDiTesto 4">
            <a:extLst>
              <a:ext uri="{FF2B5EF4-FFF2-40B4-BE49-F238E27FC236}">
                <a16:creationId xmlns:a16="http://schemas.microsoft.com/office/drawing/2014/main" id="{D42C3A49-9076-AC8D-D441-E7E93F92A899}"/>
              </a:ext>
            </a:extLst>
          </p:cNvPr>
          <p:cNvSpPr txBox="1">
            <a:spLocks/>
          </p:cNvSpPr>
          <p:nvPr/>
        </p:nvSpPr>
        <p:spPr>
          <a:xfrm>
            <a:off x="3286834" y="584526"/>
            <a:ext cx="6983675" cy="338554"/>
          </a:xfrm>
          <a:prstGeom prst="rect">
            <a:avLst/>
          </a:prstGeom>
          <a:noFill/>
        </p:spPr>
        <p:txBody>
          <a:bodyPr wrap="square" rtlCol="0">
            <a:spAutoFit/>
          </a:bodyPr>
          <a:lstStyle/>
          <a:p>
            <a:r>
              <a:rPr lang="it-IT" sz="1600" b="1">
                <a:solidFill>
                  <a:srgbClr val="82A1D8"/>
                </a:solidFill>
              </a:rPr>
              <a:t>Linee guida UX / 1. Linee guida UX per le pagine dei prodotti e-commerce /</a:t>
            </a:r>
          </a:p>
        </p:txBody>
      </p:sp>
      <p:sp>
        <p:nvSpPr>
          <p:cNvPr id="7" name="Segno di addizione 6">
            <a:extLst>
              <a:ext uri="{FF2B5EF4-FFF2-40B4-BE49-F238E27FC236}">
                <a16:creationId xmlns:a16="http://schemas.microsoft.com/office/drawing/2014/main" id="{2F5E8964-3E16-0080-F907-81C9CB2F83DB}"/>
              </a:ext>
            </a:extLst>
          </p:cNvPr>
          <p:cNvSpPr/>
          <p:nvPr/>
        </p:nvSpPr>
        <p:spPr>
          <a:xfrm rot="2403951">
            <a:off x="7112417" y="2261109"/>
            <a:ext cx="367601" cy="376456"/>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9" name="Segno di addizione 8">
            <a:extLst>
              <a:ext uri="{FF2B5EF4-FFF2-40B4-BE49-F238E27FC236}">
                <a16:creationId xmlns:a16="http://schemas.microsoft.com/office/drawing/2014/main" id="{81F5096D-B558-7399-5588-BBF08C32AF9E}"/>
              </a:ext>
            </a:extLst>
          </p:cNvPr>
          <p:cNvSpPr/>
          <p:nvPr/>
        </p:nvSpPr>
        <p:spPr>
          <a:xfrm rot="2403951">
            <a:off x="9272522" y="1820283"/>
            <a:ext cx="367601" cy="376456"/>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BA0DECB7-BCBE-F195-082A-D1FFE6163AAB}"/>
              </a:ext>
            </a:extLst>
          </p:cNvPr>
          <p:cNvSpPr txBox="1"/>
          <p:nvPr/>
        </p:nvSpPr>
        <p:spPr>
          <a:xfrm>
            <a:off x="3286834" y="2889021"/>
            <a:ext cx="6127474" cy="461665"/>
          </a:xfrm>
          <a:prstGeom prst="rect">
            <a:avLst/>
          </a:prstGeom>
          <a:noFill/>
        </p:spPr>
        <p:txBody>
          <a:bodyPr wrap="square">
            <a:spAutoFit/>
          </a:bodyPr>
          <a:lstStyle/>
          <a:p>
            <a:r>
              <a:rPr lang="it-IT" sz="2400" b="1">
                <a:solidFill>
                  <a:srgbClr val="4472C4"/>
                </a:solidFill>
              </a:rPr>
              <a:t>Avvia il processo di acquisto</a:t>
            </a:r>
          </a:p>
        </p:txBody>
      </p:sp>
      <p:sp>
        <p:nvSpPr>
          <p:cNvPr id="29" name="CasellaDiTesto 28">
            <a:extLst>
              <a:ext uri="{FF2B5EF4-FFF2-40B4-BE49-F238E27FC236}">
                <a16:creationId xmlns:a16="http://schemas.microsoft.com/office/drawing/2014/main" id="{48144B05-5A1A-725D-CB7B-F3959C6691AC}"/>
              </a:ext>
            </a:extLst>
          </p:cNvPr>
          <p:cNvSpPr txBox="1"/>
          <p:nvPr/>
        </p:nvSpPr>
        <p:spPr>
          <a:xfrm>
            <a:off x="3314990" y="3360712"/>
            <a:ext cx="8165810" cy="12958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it-IT" dirty="0">
                <a:solidFill>
                  <a:srgbClr val="4472C4"/>
                </a:solidFill>
              </a:rPr>
              <a:t>Spiega ogni variazione del prodotto 				</a:t>
            </a:r>
            <a:r>
              <a:rPr lang="it-IT" dirty="0">
                <a:solidFill>
                  <a:schemeClr val="tx2"/>
                </a:solidFill>
              </a:rPr>
              <a:t>(non applicabile)</a:t>
            </a:r>
          </a:p>
          <a:p>
            <a:pPr marL="285750" indent="-285750">
              <a:lnSpc>
                <a:spcPct val="150000"/>
              </a:lnSpc>
              <a:buFont typeface="Arial" panose="020B0604020202020204" pitchFamily="34" charset="0"/>
              <a:buChar char="•"/>
            </a:pPr>
            <a:r>
              <a:rPr lang="it-IT" dirty="0">
                <a:solidFill>
                  <a:srgbClr val="4472C4"/>
                </a:solidFill>
              </a:rPr>
              <a:t>Comunicare la disponibilità del prodotto</a:t>
            </a:r>
          </a:p>
          <a:p>
            <a:pPr marL="285750" indent="-285750">
              <a:lnSpc>
                <a:spcPct val="150000"/>
              </a:lnSpc>
              <a:buFont typeface="Arial" panose="020B0604020202020204" pitchFamily="34" charset="0"/>
              <a:buChar char="•"/>
            </a:pPr>
            <a:r>
              <a:rPr lang="it-IT" dirty="0">
                <a:solidFill>
                  <a:srgbClr val="4472C4"/>
                </a:solidFill>
              </a:rPr>
              <a:t>Fornisci un feedback chiaro dopo aver aggiunto un articolo al carrello</a:t>
            </a:r>
          </a:p>
        </p:txBody>
      </p:sp>
      <p:sp>
        <p:nvSpPr>
          <p:cNvPr id="31" name="Segno di addizione 30">
            <a:extLst>
              <a:ext uri="{FF2B5EF4-FFF2-40B4-BE49-F238E27FC236}">
                <a16:creationId xmlns:a16="http://schemas.microsoft.com/office/drawing/2014/main" id="{D1EDC2D3-E3D6-552E-73CE-57C581F2F20E}"/>
              </a:ext>
            </a:extLst>
          </p:cNvPr>
          <p:cNvSpPr/>
          <p:nvPr/>
        </p:nvSpPr>
        <p:spPr>
          <a:xfrm rot="2403951">
            <a:off x="10156877" y="4290983"/>
            <a:ext cx="367601" cy="376456"/>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33" name="Mezza cornice 32">
            <a:extLst>
              <a:ext uri="{FF2B5EF4-FFF2-40B4-BE49-F238E27FC236}">
                <a16:creationId xmlns:a16="http://schemas.microsoft.com/office/drawing/2014/main" id="{081F957F-0206-F843-6493-7DF56F4C71A2}"/>
              </a:ext>
            </a:extLst>
          </p:cNvPr>
          <p:cNvSpPr/>
          <p:nvPr/>
        </p:nvSpPr>
        <p:spPr>
          <a:xfrm rot="7365116" flipH="1">
            <a:off x="7531276" y="3891106"/>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28" name="Rettangolo 3">
            <a:extLst>
              <a:ext uri="{FF2B5EF4-FFF2-40B4-BE49-F238E27FC236}">
                <a16:creationId xmlns:a16="http://schemas.microsoft.com/office/drawing/2014/main" id="{0064C84C-7D55-0321-D279-7E726A5D1775}"/>
              </a:ext>
            </a:extLst>
          </p:cNvPr>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2" name="CasellaDiTesto 31">
            <a:extLst>
              <a:ext uri="{FF2B5EF4-FFF2-40B4-BE49-F238E27FC236}">
                <a16:creationId xmlns:a16="http://schemas.microsoft.com/office/drawing/2014/main" id="{D59F47F5-3309-03EC-CCA2-CC847CAAFAC2}"/>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7" name="CasellaDiTesto 36">
            <a:extLst>
              <a:ext uri="{FF2B5EF4-FFF2-40B4-BE49-F238E27FC236}">
                <a16:creationId xmlns:a16="http://schemas.microsoft.com/office/drawing/2014/main" id="{D0983D9E-4701-2230-0042-ABE472E4F35F}"/>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rPr>
              <a:t>Conclusione;</a:t>
            </a:r>
          </a:p>
        </p:txBody>
      </p:sp>
      <p:sp>
        <p:nvSpPr>
          <p:cNvPr id="38" name="Segno di addizione 37">
            <a:extLst>
              <a:ext uri="{FF2B5EF4-FFF2-40B4-BE49-F238E27FC236}">
                <a16:creationId xmlns:a16="http://schemas.microsoft.com/office/drawing/2014/main" id="{FF4D5B47-3C8A-FE47-A733-15FBF7E8B443}"/>
              </a:ext>
            </a:extLst>
          </p:cNvPr>
          <p:cNvSpPr/>
          <p:nvPr/>
        </p:nvSpPr>
        <p:spPr>
          <a:xfrm rot="2403951">
            <a:off x="377544" y="5972644"/>
            <a:ext cx="301273" cy="306618"/>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39" name="Segno di addizione 38">
            <a:extLst>
              <a:ext uri="{FF2B5EF4-FFF2-40B4-BE49-F238E27FC236}">
                <a16:creationId xmlns:a16="http://schemas.microsoft.com/office/drawing/2014/main" id="{034AFBAA-2740-87E5-DC76-7089D4D6DB97}"/>
              </a:ext>
            </a:extLst>
          </p:cNvPr>
          <p:cNvSpPr/>
          <p:nvPr/>
        </p:nvSpPr>
        <p:spPr>
          <a:xfrm rot="2403951">
            <a:off x="1057659" y="5968314"/>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0" name="CasellaDiTesto 39">
            <a:extLst>
              <a:ext uri="{FF2B5EF4-FFF2-40B4-BE49-F238E27FC236}">
                <a16:creationId xmlns:a16="http://schemas.microsoft.com/office/drawing/2014/main" id="{FED91145-B91B-34EA-3B76-0F8383BDA4A9}"/>
              </a:ext>
            </a:extLst>
          </p:cNvPr>
          <p:cNvSpPr txBox="1"/>
          <p:nvPr/>
        </p:nvSpPr>
        <p:spPr>
          <a:xfrm>
            <a:off x="294082" y="6229064"/>
            <a:ext cx="1926617" cy="338554"/>
          </a:xfrm>
          <a:prstGeom prst="rect">
            <a:avLst/>
          </a:prstGeom>
          <a:noFill/>
        </p:spPr>
        <p:txBody>
          <a:bodyPr wrap="square" rtlCol="0">
            <a:spAutoFit/>
          </a:bodyPr>
          <a:lstStyle/>
          <a:p>
            <a:r>
              <a:rPr lang="it-IT" sz="1600" u="sng">
                <a:solidFill>
                  <a:srgbClr val="F4C8D9"/>
                </a:solidFill>
              </a:rPr>
              <a:t>--Vedi la Legenda--</a:t>
            </a:r>
          </a:p>
        </p:txBody>
      </p:sp>
      <p:sp>
        <p:nvSpPr>
          <p:cNvPr id="41" name="Mezza cornice 40">
            <a:extLst>
              <a:ext uri="{FF2B5EF4-FFF2-40B4-BE49-F238E27FC236}">
                <a16:creationId xmlns:a16="http://schemas.microsoft.com/office/drawing/2014/main" id="{7F2D8332-9877-6CCC-8B94-C370938E8461}"/>
              </a:ext>
            </a:extLst>
          </p:cNvPr>
          <p:cNvSpPr/>
          <p:nvPr/>
        </p:nvSpPr>
        <p:spPr>
          <a:xfrm rot="7365116" flipH="1">
            <a:off x="1719289" y="5957417"/>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grpSp>
        <p:nvGrpSpPr>
          <p:cNvPr id="42" name="Gruppo 41">
            <a:extLst>
              <a:ext uri="{FF2B5EF4-FFF2-40B4-BE49-F238E27FC236}">
                <a16:creationId xmlns:a16="http://schemas.microsoft.com/office/drawing/2014/main" id="{EACD2E27-ECD7-9FBB-765E-C4D9D235AC52}"/>
              </a:ext>
            </a:extLst>
          </p:cNvPr>
          <p:cNvGrpSpPr/>
          <p:nvPr/>
        </p:nvGrpSpPr>
        <p:grpSpPr>
          <a:xfrm>
            <a:off x="48839" y="4558162"/>
            <a:ext cx="2471900" cy="1275394"/>
            <a:chOff x="327546" y="4312693"/>
            <a:chExt cx="2471900" cy="1275394"/>
          </a:xfrm>
        </p:grpSpPr>
        <p:sp>
          <p:nvSpPr>
            <p:cNvPr id="43" name="Rettangolo 42">
              <a:extLst>
                <a:ext uri="{FF2B5EF4-FFF2-40B4-BE49-F238E27FC236}">
                  <a16:creationId xmlns:a16="http://schemas.microsoft.com/office/drawing/2014/main" id="{569D5E02-B17D-CE04-377A-B81B7EE52386}"/>
                </a:ext>
              </a:extLst>
            </p:cNvPr>
            <p:cNvSpPr/>
            <p:nvPr/>
          </p:nvSpPr>
          <p:spPr>
            <a:xfrm>
              <a:off x="327546" y="4312693"/>
              <a:ext cx="2374129" cy="1275394"/>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a:p>
              <a:pPr algn="ctr"/>
              <a:endParaRPr lang="it-IT"/>
            </a:p>
          </p:txBody>
        </p:sp>
        <p:sp>
          <p:nvSpPr>
            <p:cNvPr id="44" name="Segno di addizione 43">
              <a:extLst>
                <a:ext uri="{FF2B5EF4-FFF2-40B4-BE49-F238E27FC236}">
                  <a16:creationId xmlns:a16="http://schemas.microsoft.com/office/drawing/2014/main" id="{8A660D6D-6325-6B22-3FDD-5A37DD0779D3}"/>
                </a:ext>
              </a:extLst>
            </p:cNvPr>
            <p:cNvSpPr/>
            <p:nvPr/>
          </p:nvSpPr>
          <p:spPr>
            <a:xfrm rot="2403951">
              <a:off x="490940" y="4452342"/>
              <a:ext cx="283198" cy="307162"/>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5" name="Segno di addizione 44">
              <a:extLst>
                <a:ext uri="{FF2B5EF4-FFF2-40B4-BE49-F238E27FC236}">
                  <a16:creationId xmlns:a16="http://schemas.microsoft.com/office/drawing/2014/main" id="{B2FCB3C3-F5E9-8EA6-6F53-8B2AE1C34ABD}"/>
                </a:ext>
              </a:extLst>
            </p:cNvPr>
            <p:cNvSpPr/>
            <p:nvPr/>
          </p:nvSpPr>
          <p:spPr>
            <a:xfrm rot="2403951">
              <a:off x="497604" y="4777245"/>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6" name="Mezza cornice 45">
              <a:extLst>
                <a:ext uri="{FF2B5EF4-FFF2-40B4-BE49-F238E27FC236}">
                  <a16:creationId xmlns:a16="http://schemas.microsoft.com/office/drawing/2014/main" id="{A69FAF55-52A6-A9F7-F7FB-8BF581DA99AA}"/>
                </a:ext>
              </a:extLst>
            </p:cNvPr>
            <p:cNvSpPr/>
            <p:nvPr/>
          </p:nvSpPr>
          <p:spPr>
            <a:xfrm rot="7365116" flipH="1">
              <a:off x="513668" y="5145308"/>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47" name="CasellaDiTesto 46">
              <a:extLst>
                <a:ext uri="{FF2B5EF4-FFF2-40B4-BE49-F238E27FC236}">
                  <a16:creationId xmlns:a16="http://schemas.microsoft.com/office/drawing/2014/main" id="{AC83E6EC-8394-C3F6-A325-D948D41F3BE6}"/>
                </a:ext>
              </a:extLst>
            </p:cNvPr>
            <p:cNvSpPr txBox="1"/>
            <p:nvPr/>
          </p:nvSpPr>
          <p:spPr>
            <a:xfrm>
              <a:off x="774024" y="4427329"/>
              <a:ext cx="2025422" cy="987065"/>
            </a:xfrm>
            <a:prstGeom prst="rect">
              <a:avLst/>
            </a:prstGeom>
            <a:noFill/>
          </p:spPr>
          <p:txBody>
            <a:bodyPr wrap="square" rtlCol="0">
              <a:spAutoFit/>
            </a:bodyPr>
            <a:lstStyle/>
            <a:p>
              <a:pPr>
                <a:lnSpc>
                  <a:spcPct val="150000"/>
                </a:lnSpc>
              </a:pPr>
              <a:r>
                <a:rPr lang="it-IT" sz="1200" dirty="0">
                  <a:solidFill>
                    <a:srgbClr val="0970E6"/>
                  </a:solidFill>
                </a:rPr>
                <a:t>Caratteristica assente</a:t>
              </a:r>
            </a:p>
            <a:p>
              <a:r>
                <a:rPr lang="it-IT" sz="1200" dirty="0">
                  <a:solidFill>
                    <a:srgbClr val="0970E6"/>
                  </a:solidFill>
                </a:rPr>
                <a:t>Caratteristica presente ma denota alcune mancanze</a:t>
              </a:r>
            </a:p>
            <a:p>
              <a:pPr>
                <a:lnSpc>
                  <a:spcPct val="150000"/>
                </a:lnSpc>
              </a:pPr>
              <a:r>
                <a:rPr lang="it-IT" sz="1200" dirty="0">
                  <a:solidFill>
                    <a:srgbClr val="0970E6"/>
                  </a:solidFill>
                </a:rPr>
                <a:t>Caratteristica presente</a:t>
              </a:r>
            </a:p>
          </p:txBody>
        </p:sp>
      </p:grpSp>
      <p:pic>
        <p:nvPicPr>
          <p:cNvPr id="48" name="Immagine 47">
            <a:extLst>
              <a:ext uri="{FF2B5EF4-FFF2-40B4-BE49-F238E27FC236}">
                <a16:creationId xmlns:a16="http://schemas.microsoft.com/office/drawing/2014/main" id="{3F9CEEBF-E7B3-F889-A421-F3B45AE6A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49" name="CasellaDiTesto 48">
            <a:extLst>
              <a:ext uri="{FF2B5EF4-FFF2-40B4-BE49-F238E27FC236}">
                <a16:creationId xmlns:a16="http://schemas.microsoft.com/office/drawing/2014/main" id="{D0EF45BA-A8AC-E1CE-23EE-18526E1C29F7}"/>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50" name="CasellaDiTesto 49">
            <a:extLst>
              <a:ext uri="{FF2B5EF4-FFF2-40B4-BE49-F238E27FC236}">
                <a16:creationId xmlns:a16="http://schemas.microsoft.com/office/drawing/2014/main" id="{71C7D7D9-C42D-0229-6E54-9722A02BC500}"/>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1" name="CasellaDiTesto 50">
            <a:extLst>
              <a:ext uri="{FF2B5EF4-FFF2-40B4-BE49-F238E27FC236}">
                <a16:creationId xmlns:a16="http://schemas.microsoft.com/office/drawing/2014/main" id="{C0F717E5-B336-E55B-8313-0AE520EAD9F0}"/>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b="1" dirty="0">
              <a:solidFill>
                <a:srgbClr val="FFFF00"/>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41ACCD31-3DE4-46AE-7569-6B888181EEEB}"/>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rPr>
              <a:t>Conclusione;</a:t>
            </a:r>
          </a:p>
        </p:txBody>
      </p:sp>
      <p:sp>
        <p:nvSpPr>
          <p:cNvPr id="53" name="CasellaDiTesto 52">
            <a:extLst>
              <a:ext uri="{FF2B5EF4-FFF2-40B4-BE49-F238E27FC236}">
                <a16:creationId xmlns:a16="http://schemas.microsoft.com/office/drawing/2014/main" id="{742B36AB-0149-3AB3-1E55-9B55B14631CA}"/>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2940356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40">
                                            <p:txEl>
                                              <p:pRg st="0" end="0"/>
                                            </p:txEl>
                                          </p:spTgt>
                                        </p:tgtEl>
                                        <p:attrNameLst>
                                          <p:attrName>style.color</p:attrName>
                                        </p:attrNameLst>
                                      </p:cBhvr>
                                      <p:to>
                                        <p:clrVal>
                                          <a:srgbClr val="1E4E79"/>
                                        </p:clrVal>
                                      </p:to>
                                    </p:set>
                                    <p:set>
                                      <p:cBhvr>
                                        <p:cTn id="7" dur="500" fill="hold"/>
                                        <p:tgtEl>
                                          <p:spTgt spid="40">
                                            <p:txEl>
                                              <p:pRg st="0" end="0"/>
                                            </p:txEl>
                                          </p:spTgt>
                                        </p:tgtEl>
                                        <p:attrNameLst>
                                          <p:attrName>fillcolor</p:attrName>
                                        </p:attrNameLst>
                                      </p:cBhvr>
                                      <p:to>
                                        <p:clrVal>
                                          <a:srgbClr val="1E4E79"/>
                                        </p:clrVal>
                                      </p:to>
                                    </p:set>
                                    <p:set>
                                      <p:cBhvr>
                                        <p:cTn id="8" dur="500" fill="hold"/>
                                        <p:tgtEl>
                                          <p:spTgt spid="40">
                                            <p:txEl>
                                              <p:pRg st="0" end="0"/>
                                            </p:txEl>
                                          </p:spTgt>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iangolo rettangolo 18">
            <a:extLst>
              <a:ext uri="{FF2B5EF4-FFF2-40B4-BE49-F238E27FC236}">
                <a16:creationId xmlns:a16="http://schemas.microsoft.com/office/drawing/2014/main" id="{66CBE6CB-5EA9-2A90-3F3A-049B4ABEBED4}"/>
              </a:ext>
            </a:extLst>
          </p:cNvPr>
          <p:cNvSpPr/>
          <p:nvPr/>
        </p:nvSpPr>
        <p:spPr>
          <a:xfrm flipH="1">
            <a:off x="5208324" y="-176981"/>
            <a:ext cx="7106578" cy="7009520"/>
          </a:xfrm>
          <a:prstGeom prst="rtTriangle">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93ADDD"/>
              </a:solidFill>
            </a:endParaRPr>
          </a:p>
        </p:txBody>
      </p:sp>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5" y="821131"/>
            <a:ext cx="6983675" cy="461665"/>
          </a:xfrm>
          <a:prstGeom prst="rect">
            <a:avLst/>
          </a:prstGeom>
          <a:noFill/>
        </p:spPr>
        <p:txBody>
          <a:bodyPr wrap="square" rtlCol="0">
            <a:spAutoFit/>
          </a:bodyPr>
          <a:lstStyle/>
          <a:p>
            <a:r>
              <a:rPr lang="it-IT" sz="2400" b="1">
                <a:solidFill>
                  <a:srgbClr val="4472C4"/>
                </a:solidFill>
              </a:rPr>
              <a:t>Home page accogliente e informativa</a:t>
            </a:r>
          </a:p>
        </p:txBody>
      </p:sp>
      <p:sp>
        <p:nvSpPr>
          <p:cNvPr id="2" name="CasellaDiTesto 1">
            <a:extLst>
              <a:ext uri="{FF2B5EF4-FFF2-40B4-BE49-F238E27FC236}">
                <a16:creationId xmlns:a16="http://schemas.microsoft.com/office/drawing/2014/main" id="{C55B7714-3EF7-93E0-D544-6C115A55A712}"/>
              </a:ext>
            </a:extLst>
          </p:cNvPr>
          <p:cNvSpPr txBox="1">
            <a:spLocks/>
          </p:cNvSpPr>
          <p:nvPr/>
        </p:nvSpPr>
        <p:spPr>
          <a:xfrm>
            <a:off x="3357004" y="1759535"/>
            <a:ext cx="6983675"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dirty="0">
                <a:solidFill>
                  <a:srgbClr val="4472C4"/>
                </a:solidFill>
              </a:rPr>
              <a:t>Adeguato numero di prodotti in offerta</a:t>
            </a:r>
          </a:p>
          <a:p>
            <a:pPr>
              <a:lnSpc>
                <a:spcPct val="150000"/>
              </a:lnSpc>
            </a:pPr>
            <a:endParaRPr lang="it-IT" dirty="0">
              <a:solidFill>
                <a:srgbClr val="4472C4"/>
              </a:solidFill>
            </a:endParaRPr>
          </a:p>
        </p:txBody>
      </p:sp>
      <p:sp>
        <p:nvSpPr>
          <p:cNvPr id="6" name="CasellaDiTesto 5">
            <a:extLst>
              <a:ext uri="{FF2B5EF4-FFF2-40B4-BE49-F238E27FC236}">
                <a16:creationId xmlns:a16="http://schemas.microsoft.com/office/drawing/2014/main" id="{DF1204C2-1E1A-F8A8-E1C2-A463BE0113D3}"/>
              </a:ext>
            </a:extLst>
          </p:cNvPr>
          <p:cNvSpPr txBox="1">
            <a:spLocks/>
          </p:cNvSpPr>
          <p:nvPr/>
        </p:nvSpPr>
        <p:spPr>
          <a:xfrm>
            <a:off x="3286834" y="418626"/>
            <a:ext cx="6983675" cy="569387"/>
          </a:xfrm>
          <a:prstGeom prst="rect">
            <a:avLst/>
          </a:prstGeom>
          <a:noFill/>
        </p:spPr>
        <p:txBody>
          <a:bodyPr wrap="square" rtlCol="0">
            <a:spAutoFit/>
          </a:bodyPr>
          <a:lstStyle/>
          <a:p>
            <a:r>
              <a:rPr lang="it-IT" sz="1500" b="1">
                <a:solidFill>
                  <a:srgbClr val="82A1D8"/>
                </a:solidFill>
              </a:rPr>
              <a:t>Linee guida UX / 2. Linee guida UX per home page di </a:t>
            </a:r>
            <a:r>
              <a:rPr lang="it-IT" sz="1600" b="1">
                <a:solidFill>
                  <a:srgbClr val="82A1D8"/>
                </a:solidFill>
              </a:rPr>
              <a:t>e-commerce</a:t>
            </a:r>
            <a:r>
              <a:rPr lang="it-IT" sz="1500" b="1">
                <a:solidFill>
                  <a:srgbClr val="82A1D8"/>
                </a:solidFill>
              </a:rPr>
              <a:t>, pagine di categorie e pagine di elenchi di prodotti /</a:t>
            </a:r>
          </a:p>
        </p:txBody>
      </p:sp>
      <p:sp>
        <p:nvSpPr>
          <p:cNvPr id="8" name="Segno di addizione 7">
            <a:extLst>
              <a:ext uri="{FF2B5EF4-FFF2-40B4-BE49-F238E27FC236}">
                <a16:creationId xmlns:a16="http://schemas.microsoft.com/office/drawing/2014/main" id="{70BC6CEC-FF1F-D07D-E49B-6A855D9171B3}"/>
              </a:ext>
            </a:extLst>
          </p:cNvPr>
          <p:cNvSpPr/>
          <p:nvPr/>
        </p:nvSpPr>
        <p:spPr>
          <a:xfrm rot="2403951">
            <a:off x="7458505" y="1833665"/>
            <a:ext cx="367601" cy="376456"/>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E4BF3FE-0825-AC40-0E4C-850827B9D13D}"/>
              </a:ext>
            </a:extLst>
          </p:cNvPr>
          <p:cNvPicPr>
            <a:picLocks noChangeAspect="1"/>
          </p:cNvPicPr>
          <p:nvPr/>
        </p:nvPicPr>
        <p:blipFill rotWithShape="1">
          <a:blip r:embed="rId2"/>
          <a:srcRect l="50101"/>
          <a:stretch/>
        </p:blipFill>
        <p:spPr>
          <a:xfrm>
            <a:off x="3424520" y="3055194"/>
            <a:ext cx="3103959" cy="1627800"/>
          </a:xfrm>
          <a:prstGeom prst="rect">
            <a:avLst/>
          </a:prstGeom>
          <a:ln w="38100">
            <a:solidFill>
              <a:srgbClr val="C00000"/>
            </a:solidFill>
            <a:prstDash val="lgDash"/>
          </a:ln>
        </p:spPr>
      </p:pic>
      <p:pic>
        <p:nvPicPr>
          <p:cNvPr id="18" name="Immagine 17">
            <a:extLst>
              <a:ext uri="{FF2B5EF4-FFF2-40B4-BE49-F238E27FC236}">
                <a16:creationId xmlns:a16="http://schemas.microsoft.com/office/drawing/2014/main" id="{79FAA306-2BA2-8061-4EB3-386CFBA9EAC4}"/>
              </a:ext>
            </a:extLst>
          </p:cNvPr>
          <p:cNvPicPr>
            <a:picLocks noChangeAspect="1"/>
          </p:cNvPicPr>
          <p:nvPr/>
        </p:nvPicPr>
        <p:blipFill>
          <a:blip r:embed="rId3"/>
          <a:stretch>
            <a:fillRect/>
          </a:stretch>
        </p:blipFill>
        <p:spPr>
          <a:xfrm>
            <a:off x="6662823" y="3067641"/>
            <a:ext cx="5158176" cy="1603327"/>
          </a:xfrm>
          <a:prstGeom prst="rect">
            <a:avLst/>
          </a:prstGeom>
          <a:ln w="38100">
            <a:solidFill>
              <a:srgbClr val="C00000"/>
            </a:solidFill>
            <a:prstDash val="lgDash"/>
          </a:ln>
        </p:spPr>
      </p:pic>
      <p:pic>
        <p:nvPicPr>
          <p:cNvPr id="20" name="Immagine 19">
            <a:extLst>
              <a:ext uri="{FF2B5EF4-FFF2-40B4-BE49-F238E27FC236}">
                <a16:creationId xmlns:a16="http://schemas.microsoft.com/office/drawing/2014/main" id="{00C575F5-FC3C-AE86-2643-EF64B50462C2}"/>
              </a:ext>
            </a:extLst>
          </p:cNvPr>
          <p:cNvPicPr>
            <a:picLocks noChangeAspect="1"/>
          </p:cNvPicPr>
          <p:nvPr/>
        </p:nvPicPr>
        <p:blipFill rotWithShape="1">
          <a:blip r:embed="rId4"/>
          <a:srcRect l="-965" t="1468" r="32309" b="-1468"/>
          <a:stretch/>
        </p:blipFill>
        <p:spPr>
          <a:xfrm>
            <a:off x="8035325" y="4898509"/>
            <a:ext cx="3808811" cy="1536390"/>
          </a:xfrm>
          <a:prstGeom prst="rect">
            <a:avLst/>
          </a:prstGeom>
          <a:ln w="38100">
            <a:solidFill>
              <a:srgbClr val="C00000"/>
            </a:solidFill>
            <a:prstDash val="lgDash"/>
          </a:ln>
        </p:spPr>
      </p:pic>
      <p:pic>
        <p:nvPicPr>
          <p:cNvPr id="22" name="Immagine 21">
            <a:extLst>
              <a:ext uri="{FF2B5EF4-FFF2-40B4-BE49-F238E27FC236}">
                <a16:creationId xmlns:a16="http://schemas.microsoft.com/office/drawing/2014/main" id="{43E1B5F6-8505-D749-B52E-662E31FBDA34}"/>
              </a:ext>
            </a:extLst>
          </p:cNvPr>
          <p:cNvPicPr>
            <a:picLocks noChangeAspect="1"/>
          </p:cNvPicPr>
          <p:nvPr/>
        </p:nvPicPr>
        <p:blipFill rotWithShape="1">
          <a:blip r:embed="rId5"/>
          <a:srcRect l="24229"/>
          <a:stretch/>
        </p:blipFill>
        <p:spPr>
          <a:xfrm>
            <a:off x="3424520" y="4897375"/>
            <a:ext cx="4483848" cy="1518515"/>
          </a:xfrm>
          <a:prstGeom prst="rect">
            <a:avLst/>
          </a:prstGeom>
          <a:ln w="38100">
            <a:solidFill>
              <a:srgbClr val="C00000"/>
            </a:solidFill>
            <a:prstDash val="lgDash"/>
          </a:ln>
        </p:spPr>
      </p:pic>
      <p:sp>
        <p:nvSpPr>
          <p:cNvPr id="23" name="Rettangolo 3">
            <a:extLst>
              <a:ext uri="{FF2B5EF4-FFF2-40B4-BE49-F238E27FC236}">
                <a16:creationId xmlns:a16="http://schemas.microsoft.com/office/drawing/2014/main" id="{98AE0BAF-89A7-D21E-1CF5-B94E167293C4}"/>
              </a:ext>
            </a:extLst>
          </p:cNvPr>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 name="CasellaDiTesto 34">
            <a:extLst>
              <a:ext uri="{FF2B5EF4-FFF2-40B4-BE49-F238E27FC236}">
                <a16:creationId xmlns:a16="http://schemas.microsoft.com/office/drawing/2014/main" id="{F3EBE187-D11F-D420-C5DC-BD759AF07B88}"/>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9" name="CasellaDiTesto 38">
            <a:extLst>
              <a:ext uri="{FF2B5EF4-FFF2-40B4-BE49-F238E27FC236}">
                <a16:creationId xmlns:a16="http://schemas.microsoft.com/office/drawing/2014/main" id="{264F99F5-8FF0-FC59-BFE8-BDE8957C920E}"/>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rPr>
              <a:t>Conclusione;</a:t>
            </a:r>
          </a:p>
        </p:txBody>
      </p:sp>
      <p:sp>
        <p:nvSpPr>
          <p:cNvPr id="40" name="Segno di addizione 39">
            <a:extLst>
              <a:ext uri="{FF2B5EF4-FFF2-40B4-BE49-F238E27FC236}">
                <a16:creationId xmlns:a16="http://schemas.microsoft.com/office/drawing/2014/main" id="{2269B963-4DE3-645C-4985-FB31A8C226F0}"/>
              </a:ext>
            </a:extLst>
          </p:cNvPr>
          <p:cNvSpPr/>
          <p:nvPr/>
        </p:nvSpPr>
        <p:spPr>
          <a:xfrm rot="2403951">
            <a:off x="377544" y="5972644"/>
            <a:ext cx="301273" cy="306618"/>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1" name="Segno di addizione 40">
            <a:extLst>
              <a:ext uri="{FF2B5EF4-FFF2-40B4-BE49-F238E27FC236}">
                <a16:creationId xmlns:a16="http://schemas.microsoft.com/office/drawing/2014/main" id="{6F216B18-E2D0-C8AB-3716-63373762C711}"/>
              </a:ext>
            </a:extLst>
          </p:cNvPr>
          <p:cNvSpPr/>
          <p:nvPr/>
        </p:nvSpPr>
        <p:spPr>
          <a:xfrm rot="2403951">
            <a:off x="1057659" y="5968314"/>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id="{6AB8445A-DCC5-A59C-A6C9-13A8AF931D94}"/>
              </a:ext>
            </a:extLst>
          </p:cNvPr>
          <p:cNvSpPr txBox="1"/>
          <p:nvPr/>
        </p:nvSpPr>
        <p:spPr>
          <a:xfrm>
            <a:off x="294082" y="6229064"/>
            <a:ext cx="1926617" cy="338554"/>
          </a:xfrm>
          <a:prstGeom prst="rect">
            <a:avLst/>
          </a:prstGeom>
          <a:noFill/>
        </p:spPr>
        <p:txBody>
          <a:bodyPr wrap="square" rtlCol="0">
            <a:spAutoFit/>
          </a:bodyPr>
          <a:lstStyle/>
          <a:p>
            <a:r>
              <a:rPr lang="it-IT" sz="1600" u="sng">
                <a:solidFill>
                  <a:srgbClr val="F4C8D9"/>
                </a:solidFill>
              </a:rPr>
              <a:t>--Vedi la Legenda--</a:t>
            </a:r>
          </a:p>
        </p:txBody>
      </p:sp>
      <p:sp>
        <p:nvSpPr>
          <p:cNvPr id="43" name="Mezza cornice 42">
            <a:extLst>
              <a:ext uri="{FF2B5EF4-FFF2-40B4-BE49-F238E27FC236}">
                <a16:creationId xmlns:a16="http://schemas.microsoft.com/office/drawing/2014/main" id="{12E5FA97-F0EC-0683-3312-AC7FF208992B}"/>
              </a:ext>
            </a:extLst>
          </p:cNvPr>
          <p:cNvSpPr/>
          <p:nvPr/>
        </p:nvSpPr>
        <p:spPr>
          <a:xfrm rot="7365116" flipH="1">
            <a:off x="1719289" y="5957417"/>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grpSp>
        <p:nvGrpSpPr>
          <p:cNvPr id="44" name="Gruppo 43">
            <a:extLst>
              <a:ext uri="{FF2B5EF4-FFF2-40B4-BE49-F238E27FC236}">
                <a16:creationId xmlns:a16="http://schemas.microsoft.com/office/drawing/2014/main" id="{4F06352D-0868-2B20-31D8-0EB9DDF54B16}"/>
              </a:ext>
            </a:extLst>
          </p:cNvPr>
          <p:cNvGrpSpPr/>
          <p:nvPr/>
        </p:nvGrpSpPr>
        <p:grpSpPr>
          <a:xfrm>
            <a:off x="27484" y="4573274"/>
            <a:ext cx="2471900" cy="1275394"/>
            <a:chOff x="327546" y="4312693"/>
            <a:chExt cx="2471900" cy="1275394"/>
          </a:xfrm>
        </p:grpSpPr>
        <p:sp>
          <p:nvSpPr>
            <p:cNvPr id="45" name="Rettangolo 44">
              <a:extLst>
                <a:ext uri="{FF2B5EF4-FFF2-40B4-BE49-F238E27FC236}">
                  <a16:creationId xmlns:a16="http://schemas.microsoft.com/office/drawing/2014/main" id="{6778894C-7530-5E0B-AA3C-504B97DC9420}"/>
                </a:ext>
              </a:extLst>
            </p:cNvPr>
            <p:cNvSpPr/>
            <p:nvPr/>
          </p:nvSpPr>
          <p:spPr>
            <a:xfrm>
              <a:off x="327546" y="4312693"/>
              <a:ext cx="2374129" cy="1275394"/>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a:p>
              <a:pPr algn="ctr"/>
              <a:endParaRPr lang="it-IT"/>
            </a:p>
          </p:txBody>
        </p:sp>
        <p:sp>
          <p:nvSpPr>
            <p:cNvPr id="46" name="Segno di addizione 45">
              <a:extLst>
                <a:ext uri="{FF2B5EF4-FFF2-40B4-BE49-F238E27FC236}">
                  <a16:creationId xmlns:a16="http://schemas.microsoft.com/office/drawing/2014/main" id="{90C8FE9C-EB82-D3AB-A786-0BB7A1A387F0}"/>
                </a:ext>
              </a:extLst>
            </p:cNvPr>
            <p:cNvSpPr/>
            <p:nvPr/>
          </p:nvSpPr>
          <p:spPr>
            <a:xfrm rot="2403951">
              <a:off x="490940" y="4452342"/>
              <a:ext cx="283198" cy="307162"/>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7" name="Segno di addizione 46">
              <a:extLst>
                <a:ext uri="{FF2B5EF4-FFF2-40B4-BE49-F238E27FC236}">
                  <a16:creationId xmlns:a16="http://schemas.microsoft.com/office/drawing/2014/main" id="{9CFDA085-A174-B7E5-4E60-C313B0398BAC}"/>
                </a:ext>
              </a:extLst>
            </p:cNvPr>
            <p:cNvSpPr/>
            <p:nvPr/>
          </p:nvSpPr>
          <p:spPr>
            <a:xfrm rot="2403951">
              <a:off x="497604" y="4777245"/>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8" name="Mezza cornice 47">
              <a:extLst>
                <a:ext uri="{FF2B5EF4-FFF2-40B4-BE49-F238E27FC236}">
                  <a16:creationId xmlns:a16="http://schemas.microsoft.com/office/drawing/2014/main" id="{D59273F0-C24A-501B-907F-304BDC7AA7F4}"/>
                </a:ext>
              </a:extLst>
            </p:cNvPr>
            <p:cNvSpPr/>
            <p:nvPr/>
          </p:nvSpPr>
          <p:spPr>
            <a:xfrm rot="7365116" flipH="1">
              <a:off x="513668" y="5145308"/>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49" name="CasellaDiTesto 48">
              <a:extLst>
                <a:ext uri="{FF2B5EF4-FFF2-40B4-BE49-F238E27FC236}">
                  <a16:creationId xmlns:a16="http://schemas.microsoft.com/office/drawing/2014/main" id="{150ABF9B-7041-7FFF-C695-37A10BDD38C5}"/>
                </a:ext>
              </a:extLst>
            </p:cNvPr>
            <p:cNvSpPr txBox="1"/>
            <p:nvPr/>
          </p:nvSpPr>
          <p:spPr>
            <a:xfrm>
              <a:off x="774024" y="4427329"/>
              <a:ext cx="2025422" cy="987065"/>
            </a:xfrm>
            <a:prstGeom prst="rect">
              <a:avLst/>
            </a:prstGeom>
            <a:noFill/>
          </p:spPr>
          <p:txBody>
            <a:bodyPr wrap="square" rtlCol="0">
              <a:spAutoFit/>
            </a:bodyPr>
            <a:lstStyle/>
            <a:p>
              <a:pPr>
                <a:lnSpc>
                  <a:spcPct val="150000"/>
                </a:lnSpc>
              </a:pPr>
              <a:r>
                <a:rPr lang="it-IT" sz="1200" dirty="0">
                  <a:solidFill>
                    <a:srgbClr val="0970E6"/>
                  </a:solidFill>
                </a:rPr>
                <a:t>Caratteristica assente</a:t>
              </a:r>
            </a:p>
            <a:p>
              <a:r>
                <a:rPr lang="it-IT" sz="1200" dirty="0">
                  <a:solidFill>
                    <a:srgbClr val="0970E6"/>
                  </a:solidFill>
                </a:rPr>
                <a:t>Caratteristica presente ma denota alcune mancanze</a:t>
              </a:r>
            </a:p>
            <a:p>
              <a:pPr>
                <a:lnSpc>
                  <a:spcPct val="150000"/>
                </a:lnSpc>
              </a:pPr>
              <a:r>
                <a:rPr lang="it-IT" sz="1200" dirty="0">
                  <a:solidFill>
                    <a:srgbClr val="0970E6"/>
                  </a:solidFill>
                </a:rPr>
                <a:t>Caratteristica presente</a:t>
              </a:r>
            </a:p>
          </p:txBody>
        </p:sp>
      </p:grpSp>
      <p:pic>
        <p:nvPicPr>
          <p:cNvPr id="50" name="Immagine 49">
            <a:extLst>
              <a:ext uri="{FF2B5EF4-FFF2-40B4-BE49-F238E27FC236}">
                <a16:creationId xmlns:a16="http://schemas.microsoft.com/office/drawing/2014/main" id="{77802306-1C9C-6399-4992-FB2D3F540C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51" name="CasellaDiTesto 50">
            <a:extLst>
              <a:ext uri="{FF2B5EF4-FFF2-40B4-BE49-F238E27FC236}">
                <a16:creationId xmlns:a16="http://schemas.microsoft.com/office/drawing/2014/main" id="{74FE4407-3F75-C486-8AEC-BCC19E3BB8C9}"/>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BDD2A3D3-E704-18AD-E67C-4F006BAC781E}"/>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3" name="CasellaDiTesto 52">
            <a:extLst>
              <a:ext uri="{FF2B5EF4-FFF2-40B4-BE49-F238E27FC236}">
                <a16:creationId xmlns:a16="http://schemas.microsoft.com/office/drawing/2014/main" id="{E7496447-54B8-70CA-7B11-E5A65623C3A7}"/>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9" action="ppaction://hlinksldjump">
                  <a:extLst>
                    <a:ext uri="{A12FA001-AC4F-418D-AE19-62706E023703}">
                      <ahyp:hlinkClr xmlns:ahyp="http://schemas.microsoft.com/office/drawing/2018/hyperlinkcolor" val="tx"/>
                    </a:ext>
                  </a:extLst>
                </a:hlinkClick>
              </a:rPr>
              <a:t>Linee guida UX</a:t>
            </a:r>
            <a:endParaRPr lang="it-IT" b="1" dirty="0">
              <a:solidFill>
                <a:srgbClr val="FFFF00"/>
              </a:solidFill>
              <a:latin typeface="Avenir Next LT Pro" panose="020B0504020202020204" pitchFamily="34" charset="0"/>
            </a:endParaRPr>
          </a:p>
        </p:txBody>
      </p:sp>
      <p:sp>
        <p:nvSpPr>
          <p:cNvPr id="54" name="CasellaDiTesto 53">
            <a:extLst>
              <a:ext uri="{FF2B5EF4-FFF2-40B4-BE49-F238E27FC236}">
                <a16:creationId xmlns:a16="http://schemas.microsoft.com/office/drawing/2014/main" id="{7B08CD41-D92C-E464-E128-04F955CD154B}"/>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0" action="ppaction://hlinksldjump">
                  <a:extLst>
                    <a:ext uri="{A12FA001-AC4F-418D-AE19-62706E023703}">
                      <ahyp:hlinkClr xmlns:ahyp="http://schemas.microsoft.com/office/drawing/2018/hyperlinkcolor" val="tx"/>
                    </a:ext>
                  </a:extLst>
                </a:hlinkClick>
              </a:rPr>
              <a:t>Conclusione;</a:t>
            </a:r>
            <a:endParaRPr lang="it-IT" dirty="0">
              <a:solidFill>
                <a:schemeClr val="bg1"/>
              </a:solidFill>
              <a:latin typeface="Avenir Next LT Pro" panose="020B0504020202020204" pitchFamily="34" charset="0"/>
            </a:endParaRPr>
          </a:p>
        </p:txBody>
      </p:sp>
      <p:sp>
        <p:nvSpPr>
          <p:cNvPr id="55" name="CasellaDiTesto 54">
            <a:extLst>
              <a:ext uri="{FF2B5EF4-FFF2-40B4-BE49-F238E27FC236}">
                <a16:creationId xmlns:a16="http://schemas.microsoft.com/office/drawing/2014/main" id="{1026F8B2-9059-2B2B-DD4E-0975859B22A2}"/>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1"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
        <p:nvSpPr>
          <p:cNvPr id="3" name="CasellaDiTesto 2">
            <a:extLst>
              <a:ext uri="{FF2B5EF4-FFF2-40B4-BE49-F238E27FC236}">
                <a16:creationId xmlns:a16="http://schemas.microsoft.com/office/drawing/2014/main" id="{EF71CCED-287E-ED97-2F38-2261043A2E5D}"/>
              </a:ext>
            </a:extLst>
          </p:cNvPr>
          <p:cNvSpPr txBox="1">
            <a:spLocks/>
          </p:cNvSpPr>
          <p:nvPr/>
        </p:nvSpPr>
        <p:spPr>
          <a:xfrm>
            <a:off x="3312992" y="2689153"/>
            <a:ext cx="8658626" cy="276999"/>
          </a:xfrm>
          <a:prstGeom prst="rect">
            <a:avLst/>
          </a:prstGeom>
          <a:noFill/>
        </p:spPr>
        <p:txBody>
          <a:bodyPr wrap="square" rtlCol="0">
            <a:spAutoFit/>
          </a:bodyPr>
          <a:lstStyle/>
          <a:p>
            <a:r>
              <a:rPr lang="it-IT" sz="1200" b="1" spc="150" dirty="0">
                <a:solidFill>
                  <a:srgbClr val="96A0AD"/>
                </a:solidFill>
                <a:latin typeface="+mj-lt"/>
              </a:rPr>
              <a:t>Sono presenti un numero eccessivo di prodotti in offerta nell’homepage</a:t>
            </a:r>
          </a:p>
        </p:txBody>
      </p:sp>
    </p:spTree>
    <p:extLst>
      <p:ext uri="{BB962C8B-B14F-4D97-AF65-F5344CB8AC3E}">
        <p14:creationId xmlns:p14="http://schemas.microsoft.com/office/powerpoint/2010/main" val="418709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42">
                                            <p:txEl>
                                              <p:pRg st="0" end="0"/>
                                            </p:txEl>
                                          </p:spTgt>
                                        </p:tgtEl>
                                        <p:attrNameLst>
                                          <p:attrName>style.color</p:attrName>
                                        </p:attrNameLst>
                                      </p:cBhvr>
                                      <p:to>
                                        <p:clrVal>
                                          <a:srgbClr val="1E4E79"/>
                                        </p:clrVal>
                                      </p:to>
                                    </p:set>
                                    <p:set>
                                      <p:cBhvr>
                                        <p:cTn id="7" dur="500" fill="hold"/>
                                        <p:tgtEl>
                                          <p:spTgt spid="42">
                                            <p:txEl>
                                              <p:pRg st="0" end="0"/>
                                            </p:txEl>
                                          </p:spTgt>
                                        </p:tgtEl>
                                        <p:attrNameLst>
                                          <p:attrName>fillcolor</p:attrName>
                                        </p:attrNameLst>
                                      </p:cBhvr>
                                      <p:to>
                                        <p:clrVal>
                                          <a:srgbClr val="1E4E79"/>
                                        </p:clrVal>
                                      </p:to>
                                    </p:set>
                                    <p:set>
                                      <p:cBhvr>
                                        <p:cTn id="8" dur="500" fill="hold"/>
                                        <p:tgtEl>
                                          <p:spTgt spid="42">
                                            <p:txEl>
                                              <p:pRg st="0" end="0"/>
                                            </p:txEl>
                                          </p:spTgt>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80B62C98-A7DC-8F95-8A2A-ABFE61C8DB6D}"/>
              </a:ext>
            </a:extLst>
          </p:cNvPr>
          <p:cNvSpPr/>
          <p:nvPr/>
        </p:nvSpPr>
        <p:spPr>
          <a:xfrm rot="10800000">
            <a:off x="-63690" y="0"/>
            <a:ext cx="12255690" cy="6858000"/>
          </a:xfrm>
          <a:prstGeom prst="rect">
            <a:avLst/>
          </a:prstGeom>
          <a:gradFill>
            <a:gsLst>
              <a:gs pos="0">
                <a:schemeClr val="accent1">
                  <a:lumMod val="5000"/>
                  <a:lumOff val="95000"/>
                  <a:alpha val="0"/>
                </a:schemeClr>
              </a:gs>
              <a:gs pos="59000">
                <a:schemeClr val="accent1">
                  <a:lumMod val="60000"/>
                  <a:lumOff val="40000"/>
                  <a:alpha val="0"/>
                </a:schemeClr>
              </a:gs>
              <a:gs pos="100000">
                <a:schemeClr val="bg1">
                  <a:alpha val="9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C2151636-6FBC-2339-6D8E-BF8F0A0F8850}"/>
              </a:ext>
            </a:extLst>
          </p:cNvPr>
          <p:cNvSpPr/>
          <p:nvPr/>
        </p:nvSpPr>
        <p:spPr>
          <a:xfrm rot="20540373">
            <a:off x="-898060" y="-1428046"/>
            <a:ext cx="14308960" cy="10421049"/>
          </a:xfrm>
          <a:prstGeom prst="rect">
            <a:avLst/>
          </a:prstGeom>
          <a:gradFill>
            <a:gsLst>
              <a:gs pos="0">
                <a:schemeClr val="accent1">
                  <a:lumMod val="5000"/>
                  <a:lumOff val="95000"/>
                  <a:alpha val="0"/>
                </a:schemeClr>
              </a:gs>
              <a:gs pos="59000">
                <a:schemeClr val="accent1">
                  <a:lumMod val="50000"/>
                  <a:alpha val="80000"/>
                </a:schemeClr>
              </a:gs>
              <a:gs pos="95000">
                <a:schemeClr val="tx1">
                  <a:lumMod val="75000"/>
                  <a:lumOff val="2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01FE4109-66E4-8340-A2FE-8F0F04089C57}"/>
              </a:ext>
            </a:extLst>
          </p:cNvPr>
          <p:cNvSpPr txBox="1">
            <a:spLocks/>
          </p:cNvSpPr>
          <p:nvPr/>
        </p:nvSpPr>
        <p:spPr>
          <a:xfrm>
            <a:off x="4425348" y="3826955"/>
            <a:ext cx="7125054" cy="1815882"/>
          </a:xfrm>
          <a:prstGeom prst="rect">
            <a:avLst/>
          </a:prstGeom>
          <a:noFill/>
        </p:spPr>
        <p:txBody>
          <a:bodyPr wrap="square" rtlCol="0">
            <a:spAutoFit/>
          </a:bodyPr>
          <a:lstStyle/>
          <a:p>
            <a:pPr algn="r">
              <a:lnSpc>
                <a:spcPct val="300000"/>
              </a:lnSpc>
            </a:pPr>
            <a:r>
              <a:rPr lang="it-IT" sz="2400" spc="300" dirty="0">
                <a:solidFill>
                  <a:schemeClr val="bg1"/>
                </a:solidFill>
                <a:latin typeface="Amasis MT Pro Black" panose="020B0604020202020204" pitchFamily="18" charset="0"/>
              </a:rPr>
              <a:t>Carrefour,</a:t>
            </a:r>
          </a:p>
          <a:p>
            <a:pPr algn="r"/>
            <a:r>
              <a:rPr lang="it-IT" sz="2000" spc="300" dirty="0">
                <a:solidFill>
                  <a:schemeClr val="bg1"/>
                </a:solidFill>
                <a:latin typeface="Avenir Next LT Pro" panose="020B0504020202020204" pitchFamily="34" charset="0"/>
              </a:rPr>
              <a:t>Un analisi dei problemi rilevati sul sito tramite le euristiche</a:t>
            </a:r>
          </a:p>
        </p:txBody>
      </p:sp>
      <p:grpSp>
        <p:nvGrpSpPr>
          <p:cNvPr id="3" name="Gruppo 2">
            <a:extLst>
              <a:ext uri="{FF2B5EF4-FFF2-40B4-BE49-F238E27FC236}">
                <a16:creationId xmlns:a16="http://schemas.microsoft.com/office/drawing/2014/main" id="{152EC8C6-CB9E-358B-A7E3-82F054BCDF53}"/>
              </a:ext>
            </a:extLst>
          </p:cNvPr>
          <p:cNvGrpSpPr>
            <a:grpSpLocks/>
          </p:cNvGrpSpPr>
          <p:nvPr/>
        </p:nvGrpSpPr>
        <p:grpSpPr>
          <a:xfrm flipH="1">
            <a:off x="-709398" y="0"/>
            <a:ext cx="3687124" cy="6858000"/>
            <a:chOff x="-95346" y="0"/>
            <a:chExt cx="3188838" cy="6858000"/>
          </a:xfrm>
        </p:grpSpPr>
        <p:sp>
          <p:nvSpPr>
            <p:cNvPr id="5" name="Rettangolo 3">
              <a:extLst>
                <a:ext uri="{FF2B5EF4-FFF2-40B4-BE49-F238E27FC236}">
                  <a16:creationId xmlns:a16="http://schemas.microsoft.com/office/drawing/2014/main" id="{979FBF78-8E96-920E-B0B4-42730DA57A0A}"/>
                </a:ext>
              </a:extLst>
            </p:cNvPr>
            <p:cNvSpPr>
              <a:spLocks/>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CasellaDiTesto 5">
              <a:extLst>
                <a:ext uri="{FF2B5EF4-FFF2-40B4-BE49-F238E27FC236}">
                  <a16:creationId xmlns:a16="http://schemas.microsoft.com/office/drawing/2014/main" id="{9ADADAD9-8C24-0FBC-582E-9580735F733B}"/>
                </a:ext>
              </a:extLst>
            </p:cNvPr>
            <p:cNvSpPr txBox="1">
              <a:spLocks/>
            </p:cNvSpPr>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9" name="CasellaDiTesto 8">
            <a:extLst>
              <a:ext uri="{FF2B5EF4-FFF2-40B4-BE49-F238E27FC236}">
                <a16:creationId xmlns:a16="http://schemas.microsoft.com/office/drawing/2014/main" id="{E2D66721-DB89-0BD0-FA05-5A323CFA594F}"/>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5" name="CasellaDiTesto 14">
            <a:extLst>
              <a:ext uri="{FF2B5EF4-FFF2-40B4-BE49-F238E27FC236}">
                <a16:creationId xmlns:a16="http://schemas.microsoft.com/office/drawing/2014/main" id="{BAB6D784-D4FB-4EF0-DA8E-8A6ADA9004B0}"/>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16" name="CasellaDiTesto 15">
            <a:extLst>
              <a:ext uri="{FF2B5EF4-FFF2-40B4-BE49-F238E27FC236}">
                <a16:creationId xmlns:a16="http://schemas.microsoft.com/office/drawing/2014/main" id="{B88C6C5D-B675-6D1C-5150-3848FEE88E5A}"/>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18" name="CasellaDiTesto 17">
            <a:extLst>
              <a:ext uri="{FF2B5EF4-FFF2-40B4-BE49-F238E27FC236}">
                <a16:creationId xmlns:a16="http://schemas.microsoft.com/office/drawing/2014/main" id="{915B0333-43CF-5D21-B341-8B5362749782}"/>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u="sng"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Conclusion</a:t>
            </a:r>
            <a:r>
              <a:rPr lang="it-IT" u="sng" dirty="0">
                <a:solidFill>
                  <a:schemeClr val="bg1"/>
                </a:solidFill>
                <a:latin typeface="Avenir Next LT Pro" panose="020B0504020202020204" pitchFamily="34" charset="0"/>
              </a:rPr>
              <a:t>i</a:t>
            </a:r>
          </a:p>
        </p:txBody>
      </p:sp>
      <p:cxnSp>
        <p:nvCxnSpPr>
          <p:cNvPr id="19" name="Connettore diritto 18">
            <a:extLst>
              <a:ext uri="{FF2B5EF4-FFF2-40B4-BE49-F238E27FC236}">
                <a16:creationId xmlns:a16="http://schemas.microsoft.com/office/drawing/2014/main" id="{549F0267-7A1C-B2A7-5C0B-BB3CDC4AEDC7}"/>
              </a:ext>
            </a:extLst>
          </p:cNvPr>
          <p:cNvCxnSpPr>
            <a:cxnSpLocks/>
            <a:stCxn id="21" idx="2"/>
            <a:endCxn id="33"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34A71F10-C9AF-0878-F0F8-B1F3893B41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21" name="Ovale 20">
            <a:hlinkClick r:id="rId8" action="ppaction://hlinksldjump"/>
            <a:extLst>
              <a:ext uri="{FF2B5EF4-FFF2-40B4-BE49-F238E27FC236}">
                <a16:creationId xmlns:a16="http://schemas.microsoft.com/office/drawing/2014/main" id="{0BC6C5E5-6ADB-4AC1-6ABE-52B9976FA4C7}"/>
              </a:ext>
            </a:extLst>
          </p:cNvPr>
          <p:cNvSpPr/>
          <p:nvPr/>
        </p:nvSpPr>
        <p:spPr>
          <a:xfrm>
            <a:off x="482898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6" name="Ovale 25">
            <a:hlinkClick r:id="rId9" action="ppaction://hlinksldjump"/>
            <a:extLst>
              <a:ext uri="{FF2B5EF4-FFF2-40B4-BE49-F238E27FC236}">
                <a16:creationId xmlns:a16="http://schemas.microsoft.com/office/drawing/2014/main" id="{50BF841B-AABF-E8AD-3EA7-E0420A78D3A0}"/>
              </a:ext>
            </a:extLst>
          </p:cNvPr>
          <p:cNvSpPr/>
          <p:nvPr/>
        </p:nvSpPr>
        <p:spPr>
          <a:xfrm>
            <a:off x="5487353"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7" name="Ovale 26">
            <a:hlinkClick r:id="rId10" action="ppaction://hlinksldjump"/>
            <a:extLst>
              <a:ext uri="{FF2B5EF4-FFF2-40B4-BE49-F238E27FC236}">
                <a16:creationId xmlns:a16="http://schemas.microsoft.com/office/drawing/2014/main" id="{027E279E-3253-A2F0-9FBD-D9684048010F}"/>
              </a:ext>
            </a:extLst>
          </p:cNvPr>
          <p:cNvSpPr/>
          <p:nvPr/>
        </p:nvSpPr>
        <p:spPr>
          <a:xfrm>
            <a:off x="6176202"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8" name="Ovale 27">
            <a:hlinkClick r:id="rId11" action="ppaction://hlinksldjump"/>
            <a:extLst>
              <a:ext uri="{FF2B5EF4-FFF2-40B4-BE49-F238E27FC236}">
                <a16:creationId xmlns:a16="http://schemas.microsoft.com/office/drawing/2014/main" id="{E615B301-BBEC-C2B6-02DD-A82F440394AC}"/>
              </a:ext>
            </a:extLst>
          </p:cNvPr>
          <p:cNvSpPr/>
          <p:nvPr/>
        </p:nvSpPr>
        <p:spPr>
          <a:xfrm>
            <a:off x="686675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29" name="Ovale 28">
            <a:hlinkClick r:id="rId12" action="ppaction://hlinksldjump"/>
            <a:extLst>
              <a:ext uri="{FF2B5EF4-FFF2-40B4-BE49-F238E27FC236}">
                <a16:creationId xmlns:a16="http://schemas.microsoft.com/office/drawing/2014/main" id="{2519D608-FB1C-3922-DBDB-B74F32CD0B04}"/>
              </a:ext>
            </a:extLst>
          </p:cNvPr>
          <p:cNvSpPr/>
          <p:nvPr/>
        </p:nvSpPr>
        <p:spPr>
          <a:xfrm>
            <a:off x="752140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30" name="Ovale 29">
            <a:hlinkClick r:id="rId13" action="ppaction://hlinksldjump"/>
            <a:extLst>
              <a:ext uri="{FF2B5EF4-FFF2-40B4-BE49-F238E27FC236}">
                <a16:creationId xmlns:a16="http://schemas.microsoft.com/office/drawing/2014/main" id="{F5C43F99-792C-8174-1843-845FA7D74D97}"/>
              </a:ext>
            </a:extLst>
          </p:cNvPr>
          <p:cNvSpPr/>
          <p:nvPr/>
        </p:nvSpPr>
        <p:spPr>
          <a:xfrm>
            <a:off x="817775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31" name="Ovale 30">
            <a:hlinkClick r:id="rId14" action="ppaction://hlinksldjump"/>
            <a:extLst>
              <a:ext uri="{FF2B5EF4-FFF2-40B4-BE49-F238E27FC236}">
                <a16:creationId xmlns:a16="http://schemas.microsoft.com/office/drawing/2014/main" id="{41CCDFC1-31F2-BFC9-03A5-3481B811DE67}"/>
              </a:ext>
            </a:extLst>
          </p:cNvPr>
          <p:cNvSpPr/>
          <p:nvPr/>
        </p:nvSpPr>
        <p:spPr>
          <a:xfrm>
            <a:off x="886660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32" name="Ovale 31">
            <a:hlinkClick r:id="rId15" action="ppaction://hlinksldjump"/>
            <a:extLst>
              <a:ext uri="{FF2B5EF4-FFF2-40B4-BE49-F238E27FC236}">
                <a16:creationId xmlns:a16="http://schemas.microsoft.com/office/drawing/2014/main" id="{D97898A2-7BAD-19DC-EC5E-CD142049A821}"/>
              </a:ext>
            </a:extLst>
          </p:cNvPr>
          <p:cNvSpPr/>
          <p:nvPr/>
        </p:nvSpPr>
        <p:spPr>
          <a:xfrm>
            <a:off x="955545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33" name="Ovale 32">
            <a:hlinkClick r:id="rId16" action="ppaction://hlinksldjump"/>
            <a:extLst>
              <a:ext uri="{FF2B5EF4-FFF2-40B4-BE49-F238E27FC236}">
                <a16:creationId xmlns:a16="http://schemas.microsoft.com/office/drawing/2014/main" id="{457FEAE8-DEA9-9368-1FD9-262490B4BD0F}"/>
              </a:ext>
            </a:extLst>
          </p:cNvPr>
          <p:cNvSpPr/>
          <p:nvPr/>
        </p:nvSpPr>
        <p:spPr>
          <a:xfrm>
            <a:off x="10231325" y="198350"/>
            <a:ext cx="652946" cy="676096"/>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34" name="CasellaDiTesto 33">
            <a:extLst>
              <a:ext uri="{FF2B5EF4-FFF2-40B4-BE49-F238E27FC236}">
                <a16:creationId xmlns:a16="http://schemas.microsoft.com/office/drawing/2014/main" id="{4CCA9B79-E7C6-1D5E-D078-18D07917AA85}"/>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650829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5" y="766539"/>
            <a:ext cx="6983675" cy="461665"/>
          </a:xfrm>
          <a:prstGeom prst="rect">
            <a:avLst/>
          </a:prstGeom>
          <a:noFill/>
        </p:spPr>
        <p:txBody>
          <a:bodyPr wrap="square" rtlCol="0">
            <a:spAutoFit/>
          </a:bodyPr>
          <a:lstStyle/>
          <a:p>
            <a:r>
              <a:rPr lang="it-IT" sz="2400" b="1">
                <a:solidFill>
                  <a:srgbClr val="4472C4"/>
                </a:solidFill>
              </a:rPr>
              <a:t>Chiara organizzazione del prodotto</a:t>
            </a:r>
          </a:p>
        </p:txBody>
      </p:sp>
      <p:sp>
        <p:nvSpPr>
          <p:cNvPr id="13" name="CasellaDiTesto 12">
            <a:extLst>
              <a:ext uri="{FF2B5EF4-FFF2-40B4-BE49-F238E27FC236}">
                <a16:creationId xmlns:a16="http://schemas.microsoft.com/office/drawing/2014/main" id="{0FC1399A-7C4E-EB65-57F7-9AC7C2093680}"/>
              </a:ext>
            </a:extLst>
          </p:cNvPr>
          <p:cNvSpPr txBox="1">
            <a:spLocks/>
          </p:cNvSpPr>
          <p:nvPr/>
        </p:nvSpPr>
        <p:spPr>
          <a:xfrm>
            <a:off x="3312439" y="1496870"/>
            <a:ext cx="6983675"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dirty="0">
                <a:solidFill>
                  <a:srgbClr val="4472C4"/>
                </a:solidFill>
              </a:rPr>
              <a:t>Facile comprendere di ciascuna categoria e in che modo differisce dalle altre;</a:t>
            </a:r>
          </a:p>
          <a:p>
            <a:pPr marL="285750" indent="-285750">
              <a:lnSpc>
                <a:spcPct val="150000"/>
              </a:lnSpc>
              <a:buFont typeface="Arial" panose="020B0604020202020204" pitchFamily="34" charset="0"/>
              <a:buChar char="•"/>
            </a:pPr>
            <a:endParaRPr lang="it-IT" dirty="0">
              <a:solidFill>
                <a:srgbClr val="4472C4"/>
              </a:solidFill>
            </a:endParaRPr>
          </a:p>
        </p:txBody>
      </p:sp>
      <p:sp>
        <p:nvSpPr>
          <p:cNvPr id="17" name="Segno di addizione 16">
            <a:extLst>
              <a:ext uri="{FF2B5EF4-FFF2-40B4-BE49-F238E27FC236}">
                <a16:creationId xmlns:a16="http://schemas.microsoft.com/office/drawing/2014/main" id="{7DBEAFB0-F74C-9B12-7C4F-3A11D1A853C7}"/>
              </a:ext>
            </a:extLst>
          </p:cNvPr>
          <p:cNvSpPr/>
          <p:nvPr/>
        </p:nvSpPr>
        <p:spPr>
          <a:xfrm rot="2403951">
            <a:off x="4728467" y="1996973"/>
            <a:ext cx="367601" cy="376456"/>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DA08BC51-B4E8-549B-D217-4F2E87A4BE80}"/>
              </a:ext>
            </a:extLst>
          </p:cNvPr>
          <p:cNvPicPr>
            <a:picLocks noChangeAspect="1"/>
          </p:cNvPicPr>
          <p:nvPr/>
        </p:nvPicPr>
        <p:blipFill rotWithShape="1">
          <a:blip r:embed="rId2"/>
          <a:srcRect r="44880"/>
          <a:stretch/>
        </p:blipFill>
        <p:spPr>
          <a:xfrm>
            <a:off x="3430494" y="3226553"/>
            <a:ext cx="4903375" cy="1012923"/>
          </a:xfrm>
          <a:prstGeom prst="rect">
            <a:avLst/>
          </a:prstGeom>
        </p:spPr>
      </p:pic>
      <p:pic>
        <p:nvPicPr>
          <p:cNvPr id="25" name="Immagine 24">
            <a:extLst>
              <a:ext uri="{FF2B5EF4-FFF2-40B4-BE49-F238E27FC236}">
                <a16:creationId xmlns:a16="http://schemas.microsoft.com/office/drawing/2014/main" id="{458F618D-A75D-E0E5-84C3-21ACDDF9371E}"/>
              </a:ext>
            </a:extLst>
          </p:cNvPr>
          <p:cNvPicPr>
            <a:picLocks noChangeAspect="1"/>
          </p:cNvPicPr>
          <p:nvPr/>
        </p:nvPicPr>
        <p:blipFill rotWithShape="1">
          <a:blip r:embed="rId2"/>
          <a:srcRect l="80821"/>
          <a:stretch/>
        </p:blipFill>
        <p:spPr>
          <a:xfrm>
            <a:off x="8288275" y="3218710"/>
            <a:ext cx="1748081" cy="1037826"/>
          </a:xfrm>
          <a:prstGeom prst="rect">
            <a:avLst/>
          </a:prstGeom>
        </p:spPr>
      </p:pic>
      <p:sp>
        <p:nvSpPr>
          <p:cNvPr id="26" name="Ovale 25">
            <a:extLst>
              <a:ext uri="{FF2B5EF4-FFF2-40B4-BE49-F238E27FC236}">
                <a16:creationId xmlns:a16="http://schemas.microsoft.com/office/drawing/2014/main" id="{31939F77-AA25-748D-26BC-C26684FE1975}"/>
              </a:ext>
            </a:extLst>
          </p:cNvPr>
          <p:cNvSpPr/>
          <p:nvPr/>
        </p:nvSpPr>
        <p:spPr>
          <a:xfrm>
            <a:off x="6718112" y="3354979"/>
            <a:ext cx="855152" cy="828386"/>
          </a:xfrm>
          <a:prstGeom prst="ellipse">
            <a:avLst/>
          </a:prstGeom>
          <a:noFill/>
          <a:ln w="38100"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pic>
        <p:nvPicPr>
          <p:cNvPr id="28" name="Immagine 27">
            <a:extLst>
              <a:ext uri="{FF2B5EF4-FFF2-40B4-BE49-F238E27FC236}">
                <a16:creationId xmlns:a16="http://schemas.microsoft.com/office/drawing/2014/main" id="{F42E22F3-57D8-D150-605D-182D10B844AE}"/>
              </a:ext>
            </a:extLst>
          </p:cNvPr>
          <p:cNvPicPr>
            <a:picLocks noChangeAspect="1"/>
          </p:cNvPicPr>
          <p:nvPr/>
        </p:nvPicPr>
        <p:blipFill>
          <a:blip r:embed="rId3"/>
          <a:stretch>
            <a:fillRect/>
          </a:stretch>
        </p:blipFill>
        <p:spPr>
          <a:xfrm>
            <a:off x="3471367" y="4319061"/>
            <a:ext cx="2740099" cy="2202254"/>
          </a:xfrm>
          <a:prstGeom prst="rect">
            <a:avLst/>
          </a:prstGeom>
        </p:spPr>
      </p:pic>
      <p:sp>
        <p:nvSpPr>
          <p:cNvPr id="29" name="CasellaDiTesto 28">
            <a:extLst>
              <a:ext uri="{FF2B5EF4-FFF2-40B4-BE49-F238E27FC236}">
                <a16:creationId xmlns:a16="http://schemas.microsoft.com/office/drawing/2014/main" id="{514A9974-F9B1-1FC6-F66C-FCAF8562BAD0}"/>
              </a:ext>
            </a:extLst>
          </p:cNvPr>
          <p:cNvSpPr txBox="1">
            <a:spLocks/>
          </p:cNvSpPr>
          <p:nvPr/>
        </p:nvSpPr>
        <p:spPr>
          <a:xfrm>
            <a:off x="6404423" y="4535869"/>
            <a:ext cx="4199769" cy="1384995"/>
          </a:xfrm>
          <a:prstGeom prst="rect">
            <a:avLst/>
          </a:prstGeom>
          <a:noFill/>
        </p:spPr>
        <p:txBody>
          <a:bodyPr wrap="square" rtlCol="0">
            <a:spAutoFit/>
          </a:bodyPr>
          <a:lstStyle/>
          <a:p>
            <a:r>
              <a:rPr lang="it-IT" sz="1200" b="1" spc="150" dirty="0">
                <a:solidFill>
                  <a:srgbClr val="96A0AD"/>
                </a:solidFill>
                <a:latin typeface="+mj-lt"/>
              </a:rPr>
              <a:t>Le sotto-categorie dei prodotto sono indicate al supermercato per aiutare il cliente a capire in quale corsia dirigersi, allo stesso modo  dovrebbero essere indicate come sotto-categorie nel sito.</a:t>
            </a:r>
          </a:p>
          <a:p>
            <a:r>
              <a:rPr lang="it-IT" sz="1200" b="1" spc="150" dirty="0">
                <a:solidFill>
                  <a:srgbClr val="96A0AD"/>
                </a:solidFill>
                <a:latin typeface="+mj-lt"/>
              </a:rPr>
              <a:t>(è presente solo nelle </a:t>
            </a:r>
            <a:r>
              <a:rPr lang="it-IT" sz="1200" b="1" spc="150" dirty="0" err="1">
                <a:solidFill>
                  <a:srgbClr val="96A0AD"/>
                </a:solidFill>
                <a:latin typeface="+mj-lt"/>
              </a:rPr>
              <a:t>sottopagine</a:t>
            </a:r>
            <a:r>
              <a:rPr lang="it-IT" sz="1200" b="1" spc="150" dirty="0">
                <a:solidFill>
                  <a:srgbClr val="96A0AD"/>
                </a:solidFill>
                <a:latin typeface="+mj-lt"/>
              </a:rPr>
              <a:t> applicando dei filtri)</a:t>
            </a:r>
          </a:p>
        </p:txBody>
      </p:sp>
      <p:sp>
        <p:nvSpPr>
          <p:cNvPr id="32" name="CasellaDiTesto 31">
            <a:extLst>
              <a:ext uri="{FF2B5EF4-FFF2-40B4-BE49-F238E27FC236}">
                <a16:creationId xmlns:a16="http://schemas.microsoft.com/office/drawing/2014/main" id="{60F453F2-517D-1582-4801-187F83123767}"/>
              </a:ext>
            </a:extLst>
          </p:cNvPr>
          <p:cNvSpPr txBox="1">
            <a:spLocks/>
          </p:cNvSpPr>
          <p:nvPr/>
        </p:nvSpPr>
        <p:spPr>
          <a:xfrm>
            <a:off x="3312439" y="2447559"/>
            <a:ext cx="6983675" cy="830997"/>
          </a:xfrm>
          <a:prstGeom prst="rect">
            <a:avLst/>
          </a:prstGeom>
          <a:noFill/>
        </p:spPr>
        <p:txBody>
          <a:bodyPr wrap="square" rtlCol="0">
            <a:spAutoFit/>
          </a:bodyPr>
          <a:lstStyle/>
          <a:p>
            <a:r>
              <a:rPr lang="it-IT" sz="2400" b="1">
                <a:solidFill>
                  <a:srgbClr val="4472C4"/>
                </a:solidFill>
              </a:rPr>
              <a:t>Promuovi sotto-categorie mentre esponi elenchi di prodotti</a:t>
            </a:r>
          </a:p>
        </p:txBody>
      </p:sp>
      <p:sp>
        <p:nvSpPr>
          <p:cNvPr id="2" name="CasellaDiTesto 1">
            <a:extLst>
              <a:ext uri="{FF2B5EF4-FFF2-40B4-BE49-F238E27FC236}">
                <a16:creationId xmlns:a16="http://schemas.microsoft.com/office/drawing/2014/main" id="{9D7D873E-5FE4-301C-E024-483313DFF284}"/>
              </a:ext>
            </a:extLst>
          </p:cNvPr>
          <p:cNvSpPr txBox="1">
            <a:spLocks/>
          </p:cNvSpPr>
          <p:nvPr/>
        </p:nvSpPr>
        <p:spPr>
          <a:xfrm>
            <a:off x="3286834" y="335313"/>
            <a:ext cx="6983675" cy="569387"/>
          </a:xfrm>
          <a:prstGeom prst="rect">
            <a:avLst/>
          </a:prstGeom>
          <a:noFill/>
        </p:spPr>
        <p:txBody>
          <a:bodyPr wrap="square" rtlCol="0">
            <a:spAutoFit/>
          </a:bodyPr>
          <a:lstStyle/>
          <a:p>
            <a:r>
              <a:rPr lang="it-IT" sz="1500" b="1">
                <a:solidFill>
                  <a:srgbClr val="82A1D8"/>
                </a:solidFill>
              </a:rPr>
              <a:t>Linee guida UX / 2. Linee guida UX per home page di </a:t>
            </a:r>
            <a:r>
              <a:rPr lang="it-IT" sz="1600" b="1">
                <a:solidFill>
                  <a:srgbClr val="82A1D8"/>
                </a:solidFill>
              </a:rPr>
              <a:t>e-commerce</a:t>
            </a:r>
            <a:r>
              <a:rPr lang="it-IT" sz="1500" b="1">
                <a:solidFill>
                  <a:srgbClr val="82A1D8"/>
                </a:solidFill>
              </a:rPr>
              <a:t>, pagine di categorie e pagine di elenchi di prodotti /</a:t>
            </a:r>
          </a:p>
        </p:txBody>
      </p:sp>
      <p:sp>
        <p:nvSpPr>
          <p:cNvPr id="6" name="Rettangolo 3">
            <a:extLst>
              <a:ext uri="{FF2B5EF4-FFF2-40B4-BE49-F238E27FC236}">
                <a16:creationId xmlns:a16="http://schemas.microsoft.com/office/drawing/2014/main" id="{39A6F609-AF61-1AB3-7913-E64116638B7D}"/>
              </a:ext>
            </a:extLst>
          </p:cNvPr>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C7888E41-FF0D-B070-2C09-A5FF8114B73C}"/>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8" name="CasellaDiTesto 17">
            <a:extLst>
              <a:ext uri="{FF2B5EF4-FFF2-40B4-BE49-F238E27FC236}">
                <a16:creationId xmlns:a16="http://schemas.microsoft.com/office/drawing/2014/main" id="{74FD51EF-7151-DBCD-7A8F-9C6DE3152365}"/>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rPr>
              <a:t>Conclusione;</a:t>
            </a:r>
          </a:p>
        </p:txBody>
      </p:sp>
      <p:sp>
        <p:nvSpPr>
          <p:cNvPr id="19" name="Segno di addizione 18">
            <a:extLst>
              <a:ext uri="{FF2B5EF4-FFF2-40B4-BE49-F238E27FC236}">
                <a16:creationId xmlns:a16="http://schemas.microsoft.com/office/drawing/2014/main" id="{FC3074D5-CE5E-6999-08BF-877C4C0F952B}"/>
              </a:ext>
            </a:extLst>
          </p:cNvPr>
          <p:cNvSpPr/>
          <p:nvPr/>
        </p:nvSpPr>
        <p:spPr>
          <a:xfrm rot="2403951">
            <a:off x="377544" y="5972644"/>
            <a:ext cx="301273" cy="306618"/>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20" name="Segno di addizione 19">
            <a:extLst>
              <a:ext uri="{FF2B5EF4-FFF2-40B4-BE49-F238E27FC236}">
                <a16:creationId xmlns:a16="http://schemas.microsoft.com/office/drawing/2014/main" id="{FB63F2BC-D317-2B37-1E51-D5F0C9E0E620}"/>
              </a:ext>
            </a:extLst>
          </p:cNvPr>
          <p:cNvSpPr/>
          <p:nvPr/>
        </p:nvSpPr>
        <p:spPr>
          <a:xfrm rot="2403951">
            <a:off x="1057659" y="5968314"/>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11A38238-91D1-DA0D-967E-953C36BB4885}"/>
              </a:ext>
            </a:extLst>
          </p:cNvPr>
          <p:cNvSpPr txBox="1"/>
          <p:nvPr/>
        </p:nvSpPr>
        <p:spPr>
          <a:xfrm>
            <a:off x="294082" y="6229064"/>
            <a:ext cx="1926617" cy="338554"/>
          </a:xfrm>
          <a:prstGeom prst="rect">
            <a:avLst/>
          </a:prstGeom>
          <a:noFill/>
        </p:spPr>
        <p:txBody>
          <a:bodyPr wrap="square" rtlCol="0">
            <a:spAutoFit/>
          </a:bodyPr>
          <a:lstStyle/>
          <a:p>
            <a:r>
              <a:rPr lang="it-IT" sz="1600" u="sng">
                <a:solidFill>
                  <a:srgbClr val="F4C8D9"/>
                </a:solidFill>
              </a:rPr>
              <a:t>--Vedi la Legenda--</a:t>
            </a:r>
          </a:p>
        </p:txBody>
      </p:sp>
      <p:sp>
        <p:nvSpPr>
          <p:cNvPr id="23" name="Mezza cornice 22">
            <a:extLst>
              <a:ext uri="{FF2B5EF4-FFF2-40B4-BE49-F238E27FC236}">
                <a16:creationId xmlns:a16="http://schemas.microsoft.com/office/drawing/2014/main" id="{4489405F-CDB8-6333-C855-AAD6CB0966D8}"/>
              </a:ext>
            </a:extLst>
          </p:cNvPr>
          <p:cNvSpPr/>
          <p:nvPr/>
        </p:nvSpPr>
        <p:spPr>
          <a:xfrm rot="7365116" flipH="1">
            <a:off x="1719289" y="5957417"/>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grpSp>
        <p:nvGrpSpPr>
          <p:cNvPr id="24" name="Gruppo 23">
            <a:extLst>
              <a:ext uri="{FF2B5EF4-FFF2-40B4-BE49-F238E27FC236}">
                <a16:creationId xmlns:a16="http://schemas.microsoft.com/office/drawing/2014/main" id="{06E3591A-AD8E-C92D-9A2D-BE5431F00D3D}"/>
              </a:ext>
            </a:extLst>
          </p:cNvPr>
          <p:cNvGrpSpPr/>
          <p:nvPr/>
        </p:nvGrpSpPr>
        <p:grpSpPr>
          <a:xfrm>
            <a:off x="40727" y="4560727"/>
            <a:ext cx="2471900" cy="1275394"/>
            <a:chOff x="327546" y="4312693"/>
            <a:chExt cx="2471900" cy="1275394"/>
          </a:xfrm>
        </p:grpSpPr>
        <p:sp>
          <p:nvSpPr>
            <p:cNvPr id="27" name="Rettangolo 26">
              <a:extLst>
                <a:ext uri="{FF2B5EF4-FFF2-40B4-BE49-F238E27FC236}">
                  <a16:creationId xmlns:a16="http://schemas.microsoft.com/office/drawing/2014/main" id="{04968EFC-6F0B-F1B1-1436-676094E3D4E4}"/>
                </a:ext>
              </a:extLst>
            </p:cNvPr>
            <p:cNvSpPr/>
            <p:nvPr/>
          </p:nvSpPr>
          <p:spPr>
            <a:xfrm>
              <a:off x="327546" y="4312693"/>
              <a:ext cx="2374129" cy="1275394"/>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a:p>
              <a:pPr algn="ctr"/>
              <a:endParaRPr lang="it-IT"/>
            </a:p>
          </p:txBody>
        </p:sp>
        <p:sp>
          <p:nvSpPr>
            <p:cNvPr id="30" name="Segno di addizione 29">
              <a:extLst>
                <a:ext uri="{FF2B5EF4-FFF2-40B4-BE49-F238E27FC236}">
                  <a16:creationId xmlns:a16="http://schemas.microsoft.com/office/drawing/2014/main" id="{7DCC2C16-8A66-9D58-759C-D3C04AFBAF06}"/>
                </a:ext>
              </a:extLst>
            </p:cNvPr>
            <p:cNvSpPr/>
            <p:nvPr/>
          </p:nvSpPr>
          <p:spPr>
            <a:xfrm rot="2403951">
              <a:off x="490940" y="4452342"/>
              <a:ext cx="283198" cy="307162"/>
            </a:xfrm>
            <a:prstGeom prst="mathPlus">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31" name="Segno di addizione 30">
              <a:extLst>
                <a:ext uri="{FF2B5EF4-FFF2-40B4-BE49-F238E27FC236}">
                  <a16:creationId xmlns:a16="http://schemas.microsoft.com/office/drawing/2014/main" id="{C5CDEA7D-3AA0-BFB1-0288-49E879AFD04F}"/>
                </a:ext>
              </a:extLst>
            </p:cNvPr>
            <p:cNvSpPr/>
            <p:nvPr/>
          </p:nvSpPr>
          <p:spPr>
            <a:xfrm rot="2403951">
              <a:off x="497604" y="4777245"/>
              <a:ext cx="291890" cy="317777"/>
            </a:xfrm>
            <a:prstGeom prst="mathPlus">
              <a:avLst/>
            </a:prstGeom>
            <a:solidFill>
              <a:srgbClr val="FFFF00"/>
            </a:solid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47" name="Mezza cornice 46">
              <a:extLst>
                <a:ext uri="{FF2B5EF4-FFF2-40B4-BE49-F238E27FC236}">
                  <a16:creationId xmlns:a16="http://schemas.microsoft.com/office/drawing/2014/main" id="{9CBB991C-5459-2400-935F-DE83639337DA}"/>
                </a:ext>
              </a:extLst>
            </p:cNvPr>
            <p:cNvSpPr/>
            <p:nvPr/>
          </p:nvSpPr>
          <p:spPr>
            <a:xfrm rot="7365116" flipH="1">
              <a:off x="513668" y="5145308"/>
              <a:ext cx="274274" cy="185959"/>
            </a:xfrm>
            <a:prstGeom prst="halfFrame">
              <a:avLst/>
            </a:prstGeom>
            <a:solidFill>
              <a:schemeClr val="accent6"/>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solidFill>
                  <a:schemeClr val="tx1"/>
                </a:solidFill>
              </a:endParaRPr>
            </a:p>
          </p:txBody>
        </p:sp>
        <p:sp>
          <p:nvSpPr>
            <p:cNvPr id="48" name="CasellaDiTesto 47">
              <a:extLst>
                <a:ext uri="{FF2B5EF4-FFF2-40B4-BE49-F238E27FC236}">
                  <a16:creationId xmlns:a16="http://schemas.microsoft.com/office/drawing/2014/main" id="{8BC88A44-BCCD-EA79-EAC8-BC21185E4FCC}"/>
                </a:ext>
              </a:extLst>
            </p:cNvPr>
            <p:cNvSpPr txBox="1"/>
            <p:nvPr/>
          </p:nvSpPr>
          <p:spPr>
            <a:xfrm>
              <a:off x="774024" y="4427329"/>
              <a:ext cx="2025422" cy="987065"/>
            </a:xfrm>
            <a:prstGeom prst="rect">
              <a:avLst/>
            </a:prstGeom>
            <a:noFill/>
          </p:spPr>
          <p:txBody>
            <a:bodyPr wrap="square" rtlCol="0">
              <a:spAutoFit/>
            </a:bodyPr>
            <a:lstStyle/>
            <a:p>
              <a:pPr>
                <a:lnSpc>
                  <a:spcPct val="150000"/>
                </a:lnSpc>
              </a:pPr>
              <a:r>
                <a:rPr lang="it-IT" sz="1200" dirty="0">
                  <a:solidFill>
                    <a:srgbClr val="0970E6"/>
                  </a:solidFill>
                </a:rPr>
                <a:t>Caratteristica assente</a:t>
              </a:r>
            </a:p>
            <a:p>
              <a:r>
                <a:rPr lang="it-IT" sz="1200" dirty="0">
                  <a:solidFill>
                    <a:srgbClr val="0970E6"/>
                  </a:solidFill>
                </a:rPr>
                <a:t>Caratteristica presente ma denota alcune mancanze</a:t>
              </a:r>
            </a:p>
            <a:p>
              <a:pPr>
                <a:lnSpc>
                  <a:spcPct val="150000"/>
                </a:lnSpc>
              </a:pPr>
              <a:r>
                <a:rPr lang="it-IT" sz="1200" dirty="0">
                  <a:solidFill>
                    <a:srgbClr val="0970E6"/>
                  </a:solidFill>
                </a:rPr>
                <a:t>Caratteristica presente</a:t>
              </a:r>
            </a:p>
          </p:txBody>
        </p:sp>
      </p:grpSp>
      <p:pic>
        <p:nvPicPr>
          <p:cNvPr id="49" name="Immagine 48">
            <a:extLst>
              <a:ext uri="{FF2B5EF4-FFF2-40B4-BE49-F238E27FC236}">
                <a16:creationId xmlns:a16="http://schemas.microsoft.com/office/drawing/2014/main" id="{DC1EA89E-F254-D384-F06A-F571C6C9F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50" name="CasellaDiTesto 49">
            <a:extLst>
              <a:ext uri="{FF2B5EF4-FFF2-40B4-BE49-F238E27FC236}">
                <a16:creationId xmlns:a16="http://schemas.microsoft.com/office/drawing/2014/main" id="{63A15D7C-1865-67A5-A8B1-F2CA710E3D92}"/>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51" name="CasellaDiTesto 50">
            <a:extLst>
              <a:ext uri="{FF2B5EF4-FFF2-40B4-BE49-F238E27FC236}">
                <a16:creationId xmlns:a16="http://schemas.microsoft.com/office/drawing/2014/main" id="{4FD3FC7C-9E11-6C36-D366-76DA1A9AB0CE}"/>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B3EA9843-9F06-1900-424B-9D9C02E77EED}"/>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Linee guida UX</a:t>
            </a:r>
            <a:endParaRPr lang="it-IT" b="1" dirty="0">
              <a:solidFill>
                <a:srgbClr val="FFFF00"/>
              </a:solidFill>
              <a:latin typeface="Avenir Next LT Pro" panose="020B0504020202020204" pitchFamily="34" charset="0"/>
            </a:endParaRPr>
          </a:p>
        </p:txBody>
      </p:sp>
      <p:sp>
        <p:nvSpPr>
          <p:cNvPr id="53" name="CasellaDiTesto 52">
            <a:extLst>
              <a:ext uri="{FF2B5EF4-FFF2-40B4-BE49-F238E27FC236}">
                <a16:creationId xmlns:a16="http://schemas.microsoft.com/office/drawing/2014/main" id="{BAE1C9A7-593E-03AD-6407-8B4A82B2572D}"/>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Conclusione;</a:t>
            </a:r>
            <a:endParaRPr lang="it-IT" dirty="0">
              <a:solidFill>
                <a:schemeClr val="bg1"/>
              </a:solidFill>
              <a:latin typeface="Avenir Next LT Pro" panose="020B0504020202020204" pitchFamily="34" charset="0"/>
            </a:endParaRPr>
          </a:p>
        </p:txBody>
      </p:sp>
      <p:sp>
        <p:nvSpPr>
          <p:cNvPr id="54" name="CasellaDiTesto 53">
            <a:extLst>
              <a:ext uri="{FF2B5EF4-FFF2-40B4-BE49-F238E27FC236}">
                <a16:creationId xmlns:a16="http://schemas.microsoft.com/office/drawing/2014/main" id="{53415538-F6CD-13D5-8478-96FECEB80C61}"/>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9"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4280721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22">
                                            <p:txEl>
                                              <p:pRg st="0" end="0"/>
                                            </p:txEl>
                                          </p:spTgt>
                                        </p:tgtEl>
                                        <p:attrNameLst>
                                          <p:attrName>style.color</p:attrName>
                                        </p:attrNameLst>
                                      </p:cBhvr>
                                      <p:to>
                                        <p:clrVal>
                                          <a:srgbClr val="1E4E79"/>
                                        </p:clrVal>
                                      </p:to>
                                    </p:set>
                                    <p:set>
                                      <p:cBhvr>
                                        <p:cTn id="7" dur="500" fill="hold"/>
                                        <p:tgtEl>
                                          <p:spTgt spid="22">
                                            <p:txEl>
                                              <p:pRg st="0" end="0"/>
                                            </p:txEl>
                                          </p:spTgt>
                                        </p:tgtEl>
                                        <p:attrNameLst>
                                          <p:attrName>fillcolor</p:attrName>
                                        </p:attrNameLst>
                                      </p:cBhvr>
                                      <p:to>
                                        <p:clrVal>
                                          <a:srgbClr val="1E4E79"/>
                                        </p:clrVal>
                                      </p:to>
                                    </p:set>
                                    <p:set>
                                      <p:cBhvr>
                                        <p:cTn id="8" dur="500" fill="hold"/>
                                        <p:tgtEl>
                                          <p:spTgt spid="22">
                                            <p:txEl>
                                              <p:pRg st="0" end="0"/>
                                            </p:txEl>
                                          </p:spTgt>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 interno, marketplace, frutto&#10;&#10;Descrizione generata automaticamente">
            <a:extLst>
              <a:ext uri="{FF2B5EF4-FFF2-40B4-BE49-F238E27FC236}">
                <a16:creationId xmlns:a16="http://schemas.microsoft.com/office/drawing/2014/main" id="{E72802E8-5212-B497-A923-1D05749DF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35" y="0"/>
            <a:ext cx="13373100" cy="6858000"/>
          </a:xfrm>
          <a:prstGeom prst="rect">
            <a:avLst/>
          </a:prstGeom>
        </p:spPr>
      </p:pic>
      <p:sp>
        <p:nvSpPr>
          <p:cNvPr id="8" name="Rettangolo 7">
            <a:extLst>
              <a:ext uri="{FF2B5EF4-FFF2-40B4-BE49-F238E27FC236}">
                <a16:creationId xmlns:a16="http://schemas.microsoft.com/office/drawing/2014/main" id="{80B62C98-A7DC-8F95-8A2A-ABFE61C8DB6D}"/>
              </a:ext>
            </a:extLst>
          </p:cNvPr>
          <p:cNvSpPr/>
          <p:nvPr/>
        </p:nvSpPr>
        <p:spPr>
          <a:xfrm rot="10800000">
            <a:off x="567275" y="0"/>
            <a:ext cx="12255690" cy="6858000"/>
          </a:xfrm>
          <a:prstGeom prst="rect">
            <a:avLst/>
          </a:prstGeom>
          <a:gradFill>
            <a:gsLst>
              <a:gs pos="0">
                <a:schemeClr val="accent1">
                  <a:lumMod val="5000"/>
                  <a:lumOff val="95000"/>
                  <a:alpha val="0"/>
                </a:schemeClr>
              </a:gs>
              <a:gs pos="59000">
                <a:schemeClr val="accent1">
                  <a:lumMod val="60000"/>
                  <a:lumOff val="40000"/>
                  <a:alpha val="0"/>
                </a:schemeClr>
              </a:gs>
              <a:gs pos="100000">
                <a:schemeClr val="bg1">
                  <a:alpha val="9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C2151636-6FBC-2339-6D8E-BF8F0A0F8850}"/>
              </a:ext>
            </a:extLst>
          </p:cNvPr>
          <p:cNvSpPr/>
          <p:nvPr/>
        </p:nvSpPr>
        <p:spPr>
          <a:xfrm rot="20540373">
            <a:off x="-1090492" y="-1383570"/>
            <a:ext cx="14854448" cy="10421049"/>
          </a:xfrm>
          <a:prstGeom prst="rect">
            <a:avLst/>
          </a:prstGeom>
          <a:gradFill>
            <a:gsLst>
              <a:gs pos="0">
                <a:schemeClr val="accent1">
                  <a:lumMod val="5000"/>
                  <a:lumOff val="95000"/>
                  <a:alpha val="0"/>
                </a:schemeClr>
              </a:gs>
              <a:gs pos="59000">
                <a:schemeClr val="accent1">
                  <a:lumMod val="50000"/>
                  <a:alpha val="80000"/>
                </a:schemeClr>
              </a:gs>
              <a:gs pos="95000">
                <a:schemeClr val="tx1">
                  <a:lumMod val="75000"/>
                  <a:lumOff val="2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01FE4109-66E4-8340-A2FE-8F0F04089C57}"/>
              </a:ext>
            </a:extLst>
          </p:cNvPr>
          <p:cNvSpPr txBox="1">
            <a:spLocks/>
          </p:cNvSpPr>
          <p:nvPr/>
        </p:nvSpPr>
        <p:spPr>
          <a:xfrm>
            <a:off x="4425348" y="3826955"/>
            <a:ext cx="7125054" cy="1815882"/>
          </a:xfrm>
          <a:prstGeom prst="rect">
            <a:avLst/>
          </a:prstGeom>
          <a:noFill/>
        </p:spPr>
        <p:txBody>
          <a:bodyPr wrap="square" rtlCol="0">
            <a:spAutoFit/>
          </a:bodyPr>
          <a:lstStyle/>
          <a:p>
            <a:pPr algn="r">
              <a:lnSpc>
                <a:spcPct val="300000"/>
              </a:lnSpc>
            </a:pPr>
            <a:r>
              <a:rPr lang="it-IT" sz="2400" spc="300" dirty="0">
                <a:solidFill>
                  <a:schemeClr val="bg1"/>
                </a:solidFill>
                <a:latin typeface="Amasis MT Pro Black" panose="020B0604020202020204" pitchFamily="18" charset="0"/>
              </a:rPr>
              <a:t>Carrefour,</a:t>
            </a:r>
          </a:p>
          <a:p>
            <a:pPr algn="r"/>
            <a:r>
              <a:rPr lang="it-IT" sz="2000" spc="300" dirty="0">
                <a:solidFill>
                  <a:schemeClr val="bg1"/>
                </a:solidFill>
                <a:latin typeface="Avenir Next LT Pro" panose="020B0504020202020204" pitchFamily="34" charset="0"/>
              </a:rPr>
              <a:t>Alcune soluzioni trovate </a:t>
            </a:r>
          </a:p>
          <a:p>
            <a:pPr algn="r"/>
            <a:r>
              <a:rPr lang="it-IT" sz="2000" spc="300" dirty="0">
                <a:solidFill>
                  <a:schemeClr val="bg1"/>
                </a:solidFill>
                <a:latin typeface="Avenir Next LT Pro" panose="020B0504020202020204" pitchFamily="34" charset="0"/>
              </a:rPr>
              <a:t>e le conclusioni del lavoro svolto</a:t>
            </a:r>
          </a:p>
        </p:txBody>
      </p:sp>
      <p:grpSp>
        <p:nvGrpSpPr>
          <p:cNvPr id="3" name="Gruppo 2">
            <a:extLst>
              <a:ext uri="{FF2B5EF4-FFF2-40B4-BE49-F238E27FC236}">
                <a16:creationId xmlns:a16="http://schemas.microsoft.com/office/drawing/2014/main" id="{152EC8C6-CB9E-358B-A7E3-82F054BCDF53}"/>
              </a:ext>
            </a:extLst>
          </p:cNvPr>
          <p:cNvGrpSpPr>
            <a:grpSpLocks/>
          </p:cNvGrpSpPr>
          <p:nvPr/>
        </p:nvGrpSpPr>
        <p:grpSpPr>
          <a:xfrm flipH="1">
            <a:off x="-1234440" y="0"/>
            <a:ext cx="4212166" cy="6858000"/>
            <a:chOff x="-95346" y="0"/>
            <a:chExt cx="3188838" cy="6858000"/>
          </a:xfrm>
        </p:grpSpPr>
        <p:sp>
          <p:nvSpPr>
            <p:cNvPr id="5" name="Rettangolo 3">
              <a:extLst>
                <a:ext uri="{FF2B5EF4-FFF2-40B4-BE49-F238E27FC236}">
                  <a16:creationId xmlns:a16="http://schemas.microsoft.com/office/drawing/2014/main" id="{979FBF78-8E96-920E-B0B4-42730DA57A0A}"/>
                </a:ext>
              </a:extLst>
            </p:cNvPr>
            <p:cNvSpPr>
              <a:spLocks/>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CasellaDiTesto 5">
              <a:extLst>
                <a:ext uri="{FF2B5EF4-FFF2-40B4-BE49-F238E27FC236}">
                  <a16:creationId xmlns:a16="http://schemas.microsoft.com/office/drawing/2014/main" id="{9ADADAD9-8C24-0FBC-582E-9580735F733B}"/>
                </a:ext>
              </a:extLst>
            </p:cNvPr>
            <p:cNvSpPr txBox="1">
              <a:spLocks/>
            </p:cNvSpPr>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9" name="CasellaDiTesto 8">
            <a:extLst>
              <a:ext uri="{FF2B5EF4-FFF2-40B4-BE49-F238E27FC236}">
                <a16:creationId xmlns:a16="http://schemas.microsoft.com/office/drawing/2014/main" id="{E2D66721-DB89-0BD0-FA05-5A323CFA594F}"/>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5" name="CasellaDiTesto 14">
            <a:extLst>
              <a:ext uri="{FF2B5EF4-FFF2-40B4-BE49-F238E27FC236}">
                <a16:creationId xmlns:a16="http://schemas.microsoft.com/office/drawing/2014/main" id="{BAB6D784-D4FB-4EF0-DA8E-8A6ADA9004B0}"/>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16" name="CasellaDiTesto 15">
            <a:extLst>
              <a:ext uri="{FF2B5EF4-FFF2-40B4-BE49-F238E27FC236}">
                <a16:creationId xmlns:a16="http://schemas.microsoft.com/office/drawing/2014/main" id="{B88C6C5D-B675-6D1C-5150-3848FEE88E5A}"/>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18" name="CasellaDiTesto 17">
            <a:extLst>
              <a:ext uri="{FF2B5EF4-FFF2-40B4-BE49-F238E27FC236}">
                <a16:creationId xmlns:a16="http://schemas.microsoft.com/office/drawing/2014/main" id="{915B0333-43CF-5D21-B341-8B5362749782}"/>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Conclusione;</a:t>
            </a:r>
            <a:endParaRPr lang="it-IT" dirty="0">
              <a:solidFill>
                <a:schemeClr val="bg1"/>
              </a:solidFill>
              <a:latin typeface="Avenir Next LT Pro" panose="020B0504020202020204" pitchFamily="34" charset="0"/>
            </a:endParaRPr>
          </a:p>
        </p:txBody>
      </p:sp>
      <p:pic>
        <p:nvPicPr>
          <p:cNvPr id="20" name="Immagine 19">
            <a:extLst>
              <a:ext uri="{FF2B5EF4-FFF2-40B4-BE49-F238E27FC236}">
                <a16:creationId xmlns:a16="http://schemas.microsoft.com/office/drawing/2014/main" id="{34A71F10-C9AF-0878-F0F8-B1F3893B41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2" name="CasellaDiTesto 1">
            <a:extLst>
              <a:ext uri="{FF2B5EF4-FFF2-40B4-BE49-F238E27FC236}">
                <a16:creationId xmlns:a16="http://schemas.microsoft.com/office/drawing/2014/main" id="{37162E09-F3F1-95C0-A980-9E110B1AB32F}"/>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Soluzioni</a:t>
            </a:r>
            <a:endParaRPr lang="it-IT" b="1" dirty="0">
              <a:solidFill>
                <a:srgbClr val="FFFF00"/>
              </a:solidFill>
              <a:latin typeface="Avenir Next LT Pro" panose="020B0504020202020204" pitchFamily="34" charset="0"/>
            </a:endParaRPr>
          </a:p>
        </p:txBody>
      </p:sp>
    </p:spTree>
    <p:extLst>
      <p:ext uri="{BB962C8B-B14F-4D97-AF65-F5344CB8AC3E}">
        <p14:creationId xmlns:p14="http://schemas.microsoft.com/office/powerpoint/2010/main" val="1364363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ttangolo 52">
            <a:extLst>
              <a:ext uri="{FF2B5EF4-FFF2-40B4-BE49-F238E27FC236}">
                <a16:creationId xmlns:a16="http://schemas.microsoft.com/office/drawing/2014/main" id="{32842B5D-2B9F-F70C-8D76-93863C06119D}"/>
              </a:ext>
            </a:extLst>
          </p:cNvPr>
          <p:cNvSpPr/>
          <p:nvPr/>
        </p:nvSpPr>
        <p:spPr>
          <a:xfrm>
            <a:off x="7630006" y="0"/>
            <a:ext cx="5143509" cy="7168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5" y="821131"/>
            <a:ext cx="6983675" cy="461665"/>
          </a:xfrm>
          <a:prstGeom prst="rect">
            <a:avLst/>
          </a:prstGeom>
          <a:noFill/>
        </p:spPr>
        <p:txBody>
          <a:bodyPr wrap="square" rtlCol="0">
            <a:spAutoFit/>
          </a:bodyPr>
          <a:lstStyle/>
          <a:p>
            <a:r>
              <a:rPr lang="it-IT" sz="2400" b="1" dirty="0">
                <a:solidFill>
                  <a:srgbClr val="4472C4"/>
                </a:solidFill>
              </a:rPr>
              <a:t>Mostrare Feedback</a:t>
            </a:r>
          </a:p>
        </p:txBody>
      </p:sp>
      <p:sp>
        <p:nvSpPr>
          <p:cNvPr id="5" name="CasellaDiTesto 4">
            <a:extLst>
              <a:ext uri="{FF2B5EF4-FFF2-40B4-BE49-F238E27FC236}">
                <a16:creationId xmlns:a16="http://schemas.microsoft.com/office/drawing/2014/main" id="{D42C3A49-9076-AC8D-D441-E7E93F92A899}"/>
              </a:ext>
            </a:extLst>
          </p:cNvPr>
          <p:cNvSpPr txBox="1">
            <a:spLocks/>
          </p:cNvSpPr>
          <p:nvPr/>
        </p:nvSpPr>
        <p:spPr>
          <a:xfrm>
            <a:off x="3286834" y="584526"/>
            <a:ext cx="6983675" cy="338554"/>
          </a:xfrm>
          <a:prstGeom prst="rect">
            <a:avLst/>
          </a:prstGeom>
          <a:noFill/>
        </p:spPr>
        <p:txBody>
          <a:bodyPr wrap="square" rtlCol="0">
            <a:spAutoFit/>
          </a:bodyPr>
          <a:lstStyle/>
          <a:p>
            <a:r>
              <a:rPr lang="it-IT" sz="1600" b="1" dirty="0">
                <a:solidFill>
                  <a:srgbClr val="82A1D8"/>
                </a:solidFill>
              </a:rPr>
              <a:t>Soluzioni</a:t>
            </a:r>
          </a:p>
        </p:txBody>
      </p:sp>
      <p:pic>
        <p:nvPicPr>
          <p:cNvPr id="37" name="Immagine 36">
            <a:extLst>
              <a:ext uri="{FF2B5EF4-FFF2-40B4-BE49-F238E27FC236}">
                <a16:creationId xmlns:a16="http://schemas.microsoft.com/office/drawing/2014/main" id="{E9F8541C-1A5B-33E9-D940-8B4C641D7663}"/>
              </a:ext>
            </a:extLst>
          </p:cNvPr>
          <p:cNvPicPr>
            <a:picLocks noChangeAspect="1"/>
          </p:cNvPicPr>
          <p:nvPr/>
        </p:nvPicPr>
        <p:blipFill rotWithShape="1">
          <a:blip r:embed="rId2"/>
          <a:srcRect l="73373" b="12196"/>
          <a:stretch/>
        </p:blipFill>
        <p:spPr>
          <a:xfrm>
            <a:off x="3375565" y="1644223"/>
            <a:ext cx="3021411" cy="4711064"/>
          </a:xfrm>
          <a:prstGeom prst="rect">
            <a:avLst/>
          </a:prstGeom>
        </p:spPr>
      </p:pic>
      <p:sp>
        <p:nvSpPr>
          <p:cNvPr id="38" name="Ovale 37">
            <a:extLst>
              <a:ext uri="{FF2B5EF4-FFF2-40B4-BE49-F238E27FC236}">
                <a16:creationId xmlns:a16="http://schemas.microsoft.com/office/drawing/2014/main" id="{1A31E351-7E9E-B37C-4CCA-9240C6EB93AD}"/>
              </a:ext>
            </a:extLst>
          </p:cNvPr>
          <p:cNvSpPr/>
          <p:nvPr/>
        </p:nvSpPr>
        <p:spPr>
          <a:xfrm>
            <a:off x="4869785" y="2270107"/>
            <a:ext cx="1410227" cy="743460"/>
          </a:xfrm>
          <a:prstGeom prst="ellipse">
            <a:avLst/>
          </a:prstGeom>
          <a:noFill/>
          <a:ln w="38100"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11BE1B27-92CB-9ECA-9AC8-90A5350BFC9D}"/>
              </a:ext>
            </a:extLst>
          </p:cNvPr>
          <p:cNvPicPr>
            <a:picLocks noChangeAspect="1"/>
          </p:cNvPicPr>
          <p:nvPr/>
        </p:nvPicPr>
        <p:blipFill rotWithShape="1">
          <a:blip r:embed="rId3"/>
          <a:srcRect l="73718" b="11813"/>
          <a:stretch/>
        </p:blipFill>
        <p:spPr>
          <a:xfrm>
            <a:off x="6280012" y="1627955"/>
            <a:ext cx="3022598" cy="4795730"/>
          </a:xfrm>
          <a:prstGeom prst="rect">
            <a:avLst/>
          </a:prstGeom>
        </p:spPr>
      </p:pic>
      <p:sp>
        <p:nvSpPr>
          <p:cNvPr id="41" name="Ovale 40">
            <a:extLst>
              <a:ext uri="{FF2B5EF4-FFF2-40B4-BE49-F238E27FC236}">
                <a16:creationId xmlns:a16="http://schemas.microsoft.com/office/drawing/2014/main" id="{B3E0B4CB-9FF5-5CAF-263F-14E46F7CD4A4}"/>
              </a:ext>
            </a:extLst>
          </p:cNvPr>
          <p:cNvSpPr/>
          <p:nvPr/>
        </p:nvSpPr>
        <p:spPr>
          <a:xfrm>
            <a:off x="7796912" y="2270107"/>
            <a:ext cx="1387547" cy="743460"/>
          </a:xfrm>
          <a:prstGeom prst="ellipse">
            <a:avLst/>
          </a:prstGeom>
          <a:noFill/>
          <a:ln w="38100"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pic>
        <p:nvPicPr>
          <p:cNvPr id="43" name="Immagine 42">
            <a:extLst>
              <a:ext uri="{FF2B5EF4-FFF2-40B4-BE49-F238E27FC236}">
                <a16:creationId xmlns:a16="http://schemas.microsoft.com/office/drawing/2014/main" id="{0D252CAE-5AD6-036D-F4AD-0DB68AE213C7}"/>
              </a:ext>
            </a:extLst>
          </p:cNvPr>
          <p:cNvPicPr>
            <a:picLocks noChangeAspect="1"/>
          </p:cNvPicPr>
          <p:nvPr/>
        </p:nvPicPr>
        <p:blipFill rotWithShape="1">
          <a:blip r:embed="rId4"/>
          <a:srcRect l="-1634" t="397" r="73916" b="-397"/>
          <a:stretch/>
        </p:blipFill>
        <p:spPr>
          <a:xfrm>
            <a:off x="9134997" y="1627953"/>
            <a:ext cx="2811178" cy="4795731"/>
          </a:xfrm>
          <a:prstGeom prst="rect">
            <a:avLst/>
          </a:prstGeom>
        </p:spPr>
      </p:pic>
      <p:sp>
        <p:nvSpPr>
          <p:cNvPr id="44" name="Ovale 43">
            <a:extLst>
              <a:ext uri="{FF2B5EF4-FFF2-40B4-BE49-F238E27FC236}">
                <a16:creationId xmlns:a16="http://schemas.microsoft.com/office/drawing/2014/main" id="{34970CE4-30BD-6F44-1C6D-A1391B59F02A}"/>
              </a:ext>
            </a:extLst>
          </p:cNvPr>
          <p:cNvSpPr/>
          <p:nvPr/>
        </p:nvSpPr>
        <p:spPr>
          <a:xfrm>
            <a:off x="9583496" y="5617316"/>
            <a:ext cx="1740773" cy="772358"/>
          </a:xfrm>
          <a:prstGeom prst="ellipse">
            <a:avLst/>
          </a:prstGeom>
          <a:noFill/>
          <a:ln w="38100"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
        <p:nvSpPr>
          <p:cNvPr id="49" name="CasellaDiTesto 48">
            <a:extLst>
              <a:ext uri="{FF2B5EF4-FFF2-40B4-BE49-F238E27FC236}">
                <a16:creationId xmlns:a16="http://schemas.microsoft.com/office/drawing/2014/main" id="{F838D42F-F730-8124-3CB2-AC1382353911}"/>
              </a:ext>
            </a:extLst>
          </p:cNvPr>
          <p:cNvSpPr txBox="1">
            <a:spLocks/>
          </p:cNvSpPr>
          <p:nvPr/>
        </p:nvSpPr>
        <p:spPr>
          <a:xfrm>
            <a:off x="8084713" y="6387695"/>
            <a:ext cx="3782476" cy="307777"/>
          </a:xfrm>
          <a:prstGeom prst="rect">
            <a:avLst/>
          </a:prstGeom>
          <a:noFill/>
        </p:spPr>
        <p:txBody>
          <a:bodyPr wrap="square" rtlCol="0">
            <a:spAutoFit/>
          </a:bodyPr>
          <a:lstStyle/>
          <a:p>
            <a:pPr algn="r"/>
            <a:r>
              <a:rPr lang="it-IT" sz="1400" dirty="0">
                <a:solidFill>
                  <a:srgbClr val="4472C4"/>
                </a:solidFill>
              </a:rPr>
              <a:t>Figure prese dal sito del Penny Market</a:t>
            </a:r>
          </a:p>
        </p:txBody>
      </p:sp>
      <p:sp>
        <p:nvSpPr>
          <p:cNvPr id="2" name="CasellaDiTesto 1">
            <a:extLst>
              <a:ext uri="{FF2B5EF4-FFF2-40B4-BE49-F238E27FC236}">
                <a16:creationId xmlns:a16="http://schemas.microsoft.com/office/drawing/2014/main" id="{9A206CEC-46A0-67EF-182F-C7C56E6E6BA7}"/>
              </a:ext>
            </a:extLst>
          </p:cNvPr>
          <p:cNvSpPr txBox="1">
            <a:spLocks/>
          </p:cNvSpPr>
          <p:nvPr/>
        </p:nvSpPr>
        <p:spPr>
          <a:xfrm>
            <a:off x="3375565" y="1388123"/>
            <a:ext cx="8491624" cy="292388"/>
          </a:xfrm>
          <a:prstGeom prst="rect">
            <a:avLst/>
          </a:prstGeom>
          <a:noFill/>
        </p:spPr>
        <p:txBody>
          <a:bodyPr wrap="square" rtlCol="0">
            <a:spAutoFit/>
          </a:bodyPr>
          <a:lstStyle/>
          <a:p>
            <a:r>
              <a:rPr lang="it-IT" sz="1300" b="1" spc="150" dirty="0">
                <a:solidFill>
                  <a:srgbClr val="96A0AD"/>
                </a:solidFill>
                <a:latin typeface="+mj-lt"/>
              </a:rPr>
              <a:t>È necessario aggiungere pop-up di feedback per l’aggiunta e la rimozione dei prodotti al carrello</a:t>
            </a:r>
          </a:p>
        </p:txBody>
      </p:sp>
      <p:grpSp>
        <p:nvGrpSpPr>
          <p:cNvPr id="7" name="Gruppo 6">
            <a:extLst>
              <a:ext uri="{FF2B5EF4-FFF2-40B4-BE49-F238E27FC236}">
                <a16:creationId xmlns:a16="http://schemas.microsoft.com/office/drawing/2014/main" id="{B5F799FD-72B4-2EE0-776E-36DB7E07B45D}"/>
              </a:ext>
            </a:extLst>
          </p:cNvPr>
          <p:cNvGrpSpPr/>
          <p:nvPr/>
        </p:nvGrpSpPr>
        <p:grpSpPr>
          <a:xfrm flipH="1">
            <a:off x="-709398" y="0"/>
            <a:ext cx="3687124" cy="6858000"/>
            <a:chOff x="-95346" y="0"/>
            <a:chExt cx="3188838" cy="6858000"/>
          </a:xfrm>
        </p:grpSpPr>
        <p:sp>
          <p:nvSpPr>
            <p:cNvPr id="9" name="Rettangolo 3">
              <a:extLst>
                <a:ext uri="{FF2B5EF4-FFF2-40B4-BE49-F238E27FC236}">
                  <a16:creationId xmlns:a16="http://schemas.microsoft.com/office/drawing/2014/main" id="{313AA93C-78A1-D6A3-43CB-90346FDB3FC1}"/>
                </a:ext>
              </a:extLst>
            </p:cNvPr>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97353279-BC16-EB06-7660-67E686C81A78}"/>
                </a:ext>
              </a:extLst>
            </p:cNvPr>
            <p:cNvSpPr txBox="1"/>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27" name="CasellaDiTesto 26">
            <a:extLst>
              <a:ext uri="{FF2B5EF4-FFF2-40B4-BE49-F238E27FC236}">
                <a16:creationId xmlns:a16="http://schemas.microsoft.com/office/drawing/2014/main" id="{7C6152FC-31D9-10D4-BB91-785DEAF522C1}"/>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29" name="CasellaDiTesto 28">
            <a:extLst>
              <a:ext uri="{FF2B5EF4-FFF2-40B4-BE49-F238E27FC236}">
                <a16:creationId xmlns:a16="http://schemas.microsoft.com/office/drawing/2014/main" id="{9EF682FB-5FCD-8DAD-22FF-760E690DD45F}"/>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30" name="CasellaDiTesto 29">
            <a:extLst>
              <a:ext uri="{FF2B5EF4-FFF2-40B4-BE49-F238E27FC236}">
                <a16:creationId xmlns:a16="http://schemas.microsoft.com/office/drawing/2014/main" id="{AD12FFED-B872-16B3-B4E3-9D5D7427C74C}"/>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31" name="CasellaDiTesto 30">
            <a:extLst>
              <a:ext uri="{FF2B5EF4-FFF2-40B4-BE49-F238E27FC236}">
                <a16:creationId xmlns:a16="http://schemas.microsoft.com/office/drawing/2014/main" id="{FC4DE999-D755-54C4-055E-AF3EB387EB3B}"/>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pic>
        <p:nvPicPr>
          <p:cNvPr id="48" name="Immagine 47">
            <a:extLst>
              <a:ext uri="{FF2B5EF4-FFF2-40B4-BE49-F238E27FC236}">
                <a16:creationId xmlns:a16="http://schemas.microsoft.com/office/drawing/2014/main" id="{4F80D24E-F689-70EE-A28F-F7EE9C31DD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52" name="CasellaDiTesto 51">
            <a:extLst>
              <a:ext uri="{FF2B5EF4-FFF2-40B4-BE49-F238E27FC236}">
                <a16:creationId xmlns:a16="http://schemas.microsoft.com/office/drawing/2014/main" id="{2874C15A-C1D6-E490-C544-CBFB88EEA876}"/>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10" action="ppaction://hlinksldjump">
                  <a:extLst>
                    <a:ext uri="{A12FA001-AC4F-418D-AE19-62706E023703}">
                      <ahyp:hlinkClr xmlns:ahyp="http://schemas.microsoft.com/office/drawing/2018/hyperlinkcolor" val="tx"/>
                    </a:ext>
                  </a:extLst>
                </a:hlinkClick>
              </a:rPr>
              <a:t>Soluzioni</a:t>
            </a:r>
            <a:endParaRPr lang="it-IT" b="1" dirty="0">
              <a:solidFill>
                <a:srgbClr val="FFFF00"/>
              </a:solidFill>
              <a:latin typeface="Avenir Next LT Pro" panose="020B0504020202020204" pitchFamily="34" charset="0"/>
            </a:endParaRPr>
          </a:p>
        </p:txBody>
      </p:sp>
    </p:spTree>
    <p:extLst>
      <p:ext uri="{BB962C8B-B14F-4D97-AF65-F5344CB8AC3E}">
        <p14:creationId xmlns:p14="http://schemas.microsoft.com/office/powerpoint/2010/main" val="149668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108BC7A5-8438-ADD4-B9D4-C944D8A2F43B}"/>
              </a:ext>
            </a:extLst>
          </p:cNvPr>
          <p:cNvSpPr/>
          <p:nvPr/>
        </p:nvSpPr>
        <p:spPr>
          <a:xfrm>
            <a:off x="7078965" y="0"/>
            <a:ext cx="5694551" cy="7168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5" y="821131"/>
            <a:ext cx="6983675" cy="461665"/>
          </a:xfrm>
          <a:prstGeom prst="rect">
            <a:avLst/>
          </a:prstGeom>
          <a:noFill/>
        </p:spPr>
        <p:txBody>
          <a:bodyPr wrap="square" rtlCol="0">
            <a:spAutoFit/>
          </a:bodyPr>
          <a:lstStyle/>
          <a:p>
            <a:r>
              <a:rPr lang="it-IT" sz="2400" b="1" dirty="0">
                <a:solidFill>
                  <a:srgbClr val="4472C4"/>
                </a:solidFill>
              </a:rPr>
              <a:t>Chiarezza del sistema</a:t>
            </a:r>
          </a:p>
        </p:txBody>
      </p:sp>
      <p:sp>
        <p:nvSpPr>
          <p:cNvPr id="5" name="CasellaDiTesto 4">
            <a:extLst>
              <a:ext uri="{FF2B5EF4-FFF2-40B4-BE49-F238E27FC236}">
                <a16:creationId xmlns:a16="http://schemas.microsoft.com/office/drawing/2014/main" id="{D42C3A49-9076-AC8D-D441-E7E93F92A899}"/>
              </a:ext>
            </a:extLst>
          </p:cNvPr>
          <p:cNvSpPr txBox="1">
            <a:spLocks/>
          </p:cNvSpPr>
          <p:nvPr/>
        </p:nvSpPr>
        <p:spPr>
          <a:xfrm>
            <a:off x="3286834" y="584526"/>
            <a:ext cx="6983675" cy="338554"/>
          </a:xfrm>
          <a:prstGeom prst="rect">
            <a:avLst/>
          </a:prstGeom>
          <a:noFill/>
        </p:spPr>
        <p:txBody>
          <a:bodyPr wrap="square" rtlCol="0">
            <a:spAutoFit/>
          </a:bodyPr>
          <a:lstStyle/>
          <a:p>
            <a:r>
              <a:rPr lang="it-IT" sz="1600" b="1" dirty="0">
                <a:solidFill>
                  <a:srgbClr val="82A1D8"/>
                </a:solidFill>
              </a:rPr>
              <a:t>Soluzioni</a:t>
            </a:r>
          </a:p>
        </p:txBody>
      </p:sp>
      <p:pic>
        <p:nvPicPr>
          <p:cNvPr id="11" name="Immagine 10">
            <a:extLst>
              <a:ext uri="{FF2B5EF4-FFF2-40B4-BE49-F238E27FC236}">
                <a16:creationId xmlns:a16="http://schemas.microsoft.com/office/drawing/2014/main" id="{45426142-E79C-FFA4-99F3-55FB7A145364}"/>
              </a:ext>
            </a:extLst>
          </p:cNvPr>
          <p:cNvPicPr>
            <a:picLocks noChangeAspect="1"/>
          </p:cNvPicPr>
          <p:nvPr/>
        </p:nvPicPr>
        <p:blipFill rotWithShape="1">
          <a:blip r:embed="rId2"/>
          <a:srcRect l="8057" r="7909"/>
          <a:stretch/>
        </p:blipFill>
        <p:spPr>
          <a:xfrm>
            <a:off x="7265723" y="2107263"/>
            <a:ext cx="4771195" cy="3371644"/>
          </a:xfrm>
          <a:prstGeom prst="rect">
            <a:avLst/>
          </a:prstGeom>
        </p:spPr>
      </p:pic>
      <p:pic>
        <p:nvPicPr>
          <p:cNvPr id="27" name="Immagine 26">
            <a:extLst>
              <a:ext uri="{FF2B5EF4-FFF2-40B4-BE49-F238E27FC236}">
                <a16:creationId xmlns:a16="http://schemas.microsoft.com/office/drawing/2014/main" id="{C57F6077-D666-B366-5785-50220B412738}"/>
              </a:ext>
            </a:extLst>
          </p:cNvPr>
          <p:cNvPicPr>
            <a:picLocks noChangeAspect="1"/>
          </p:cNvPicPr>
          <p:nvPr/>
        </p:nvPicPr>
        <p:blipFill rotWithShape="1">
          <a:blip r:embed="rId3"/>
          <a:srcRect t="6944"/>
          <a:stretch/>
        </p:blipFill>
        <p:spPr>
          <a:xfrm>
            <a:off x="3251825" y="2107263"/>
            <a:ext cx="3827140" cy="3361707"/>
          </a:xfrm>
          <a:prstGeom prst="rect">
            <a:avLst/>
          </a:prstGeom>
          <a:ln w="12700">
            <a:solidFill>
              <a:schemeClr val="accent1"/>
            </a:solidFill>
            <a:prstDash val="lgDash"/>
          </a:ln>
        </p:spPr>
      </p:pic>
      <p:sp>
        <p:nvSpPr>
          <p:cNvPr id="28" name="CasellaDiTesto 27">
            <a:extLst>
              <a:ext uri="{FF2B5EF4-FFF2-40B4-BE49-F238E27FC236}">
                <a16:creationId xmlns:a16="http://schemas.microsoft.com/office/drawing/2014/main" id="{A3C17448-619F-5F45-397C-069A30FF4F42}"/>
              </a:ext>
            </a:extLst>
          </p:cNvPr>
          <p:cNvSpPr txBox="1">
            <a:spLocks/>
          </p:cNvSpPr>
          <p:nvPr/>
        </p:nvSpPr>
        <p:spPr>
          <a:xfrm>
            <a:off x="3944080" y="1519401"/>
            <a:ext cx="6391368" cy="492443"/>
          </a:xfrm>
          <a:prstGeom prst="rect">
            <a:avLst/>
          </a:prstGeom>
          <a:noFill/>
        </p:spPr>
        <p:txBody>
          <a:bodyPr wrap="square" rtlCol="0">
            <a:spAutoFit/>
          </a:bodyPr>
          <a:lstStyle/>
          <a:p>
            <a:pPr algn="ctr"/>
            <a:r>
              <a:rPr lang="it-IT" sz="1300" b="1" spc="150" dirty="0">
                <a:solidFill>
                  <a:srgbClr val="96A0AD"/>
                </a:solidFill>
                <a:latin typeface="+mj-lt"/>
              </a:rPr>
              <a:t>Il sistema non deve chiedere di inserire il modello di consegna, ma di verificare la copertura del servizio</a:t>
            </a:r>
          </a:p>
        </p:txBody>
      </p:sp>
      <p:sp>
        <p:nvSpPr>
          <p:cNvPr id="30" name="CasellaDiTesto 29">
            <a:extLst>
              <a:ext uri="{FF2B5EF4-FFF2-40B4-BE49-F238E27FC236}">
                <a16:creationId xmlns:a16="http://schemas.microsoft.com/office/drawing/2014/main" id="{A9154C72-7382-BA18-52BA-518E6A2E6B7C}"/>
              </a:ext>
            </a:extLst>
          </p:cNvPr>
          <p:cNvSpPr txBox="1">
            <a:spLocks/>
          </p:cNvSpPr>
          <p:nvPr/>
        </p:nvSpPr>
        <p:spPr>
          <a:xfrm>
            <a:off x="8084713" y="6387695"/>
            <a:ext cx="3782476" cy="307777"/>
          </a:xfrm>
          <a:prstGeom prst="rect">
            <a:avLst/>
          </a:prstGeom>
          <a:noFill/>
        </p:spPr>
        <p:txBody>
          <a:bodyPr wrap="square" rtlCol="0">
            <a:spAutoFit/>
          </a:bodyPr>
          <a:lstStyle/>
          <a:p>
            <a:pPr algn="r"/>
            <a:r>
              <a:rPr lang="it-IT" sz="1400" dirty="0">
                <a:solidFill>
                  <a:srgbClr val="4472C4"/>
                </a:solidFill>
              </a:rPr>
              <a:t>Figura a destra presa dal sito dell’Esselunga</a:t>
            </a:r>
          </a:p>
        </p:txBody>
      </p:sp>
      <p:grpSp>
        <p:nvGrpSpPr>
          <p:cNvPr id="2" name="Gruppo 1">
            <a:extLst>
              <a:ext uri="{FF2B5EF4-FFF2-40B4-BE49-F238E27FC236}">
                <a16:creationId xmlns:a16="http://schemas.microsoft.com/office/drawing/2014/main" id="{44F2ED2F-46DC-65ED-912A-84A6A19A275E}"/>
              </a:ext>
            </a:extLst>
          </p:cNvPr>
          <p:cNvGrpSpPr/>
          <p:nvPr/>
        </p:nvGrpSpPr>
        <p:grpSpPr>
          <a:xfrm flipH="1">
            <a:off x="-709398" y="0"/>
            <a:ext cx="3687124" cy="6858000"/>
            <a:chOff x="-95346" y="0"/>
            <a:chExt cx="3188838" cy="6858000"/>
          </a:xfrm>
        </p:grpSpPr>
        <p:sp>
          <p:nvSpPr>
            <p:cNvPr id="7" name="Rettangolo 3">
              <a:extLst>
                <a:ext uri="{FF2B5EF4-FFF2-40B4-BE49-F238E27FC236}">
                  <a16:creationId xmlns:a16="http://schemas.microsoft.com/office/drawing/2014/main" id="{7BA4220D-43DC-8DF3-960B-FB1F3875F798}"/>
                </a:ext>
              </a:extLst>
            </p:cNvPr>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CasellaDiTesto 8">
              <a:extLst>
                <a:ext uri="{FF2B5EF4-FFF2-40B4-BE49-F238E27FC236}">
                  <a16:creationId xmlns:a16="http://schemas.microsoft.com/office/drawing/2014/main" id="{9E41A4FD-BDF8-AF2C-21F2-C492748675EC}"/>
                </a:ext>
              </a:extLst>
            </p:cNvPr>
            <p:cNvSpPr txBox="1"/>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29" name="CasellaDiTesto 28">
            <a:extLst>
              <a:ext uri="{FF2B5EF4-FFF2-40B4-BE49-F238E27FC236}">
                <a16:creationId xmlns:a16="http://schemas.microsoft.com/office/drawing/2014/main" id="{F3C0C4BD-D738-A693-F7BD-C44BD74AE428}"/>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2" name="CasellaDiTesto 31">
            <a:extLst>
              <a:ext uri="{FF2B5EF4-FFF2-40B4-BE49-F238E27FC236}">
                <a16:creationId xmlns:a16="http://schemas.microsoft.com/office/drawing/2014/main" id="{7D6A7DC6-5CD0-973D-1FB2-BFE0B5FC8A00}"/>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33" name="CasellaDiTesto 32">
            <a:extLst>
              <a:ext uri="{FF2B5EF4-FFF2-40B4-BE49-F238E27FC236}">
                <a16:creationId xmlns:a16="http://schemas.microsoft.com/office/drawing/2014/main" id="{2216E0DB-236D-4A2D-696C-C1DE864B5C66}"/>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34" name="CasellaDiTesto 33">
            <a:extLst>
              <a:ext uri="{FF2B5EF4-FFF2-40B4-BE49-F238E27FC236}">
                <a16:creationId xmlns:a16="http://schemas.microsoft.com/office/drawing/2014/main" id="{62D41CC4-82E3-79CF-9864-EA73073BFEE9}"/>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pic>
        <p:nvPicPr>
          <p:cNvPr id="45" name="Immagine 44">
            <a:extLst>
              <a:ext uri="{FF2B5EF4-FFF2-40B4-BE49-F238E27FC236}">
                <a16:creationId xmlns:a16="http://schemas.microsoft.com/office/drawing/2014/main" id="{6EB3B9B1-5ED1-28E7-1ABD-82E9497A79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47" name="CasellaDiTesto 46">
            <a:extLst>
              <a:ext uri="{FF2B5EF4-FFF2-40B4-BE49-F238E27FC236}">
                <a16:creationId xmlns:a16="http://schemas.microsoft.com/office/drawing/2014/main" id="{5A5D6E70-8507-E49F-20A7-F773BFB55ADC}"/>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9" action="ppaction://hlinksldjump">
                  <a:extLst>
                    <a:ext uri="{A12FA001-AC4F-418D-AE19-62706E023703}">
                      <ahyp:hlinkClr xmlns:ahyp="http://schemas.microsoft.com/office/drawing/2018/hyperlinkcolor" val="tx"/>
                    </a:ext>
                  </a:extLst>
                </a:hlinkClick>
              </a:rPr>
              <a:t>Soluzioni</a:t>
            </a:r>
            <a:endParaRPr lang="it-IT" b="1" dirty="0">
              <a:solidFill>
                <a:srgbClr val="FFFF00"/>
              </a:solidFill>
              <a:latin typeface="Avenir Next LT Pro" panose="020B0504020202020204" pitchFamily="34" charset="0"/>
            </a:endParaRPr>
          </a:p>
        </p:txBody>
      </p:sp>
    </p:spTree>
    <p:extLst>
      <p:ext uri="{BB962C8B-B14F-4D97-AF65-F5344CB8AC3E}">
        <p14:creationId xmlns:p14="http://schemas.microsoft.com/office/powerpoint/2010/main" val="380984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Immagine 59" descr="Immagine che contiene testo&#10;&#10;Descrizione generata automaticamente">
            <a:extLst>
              <a:ext uri="{FF2B5EF4-FFF2-40B4-BE49-F238E27FC236}">
                <a16:creationId xmlns:a16="http://schemas.microsoft.com/office/drawing/2014/main" id="{195F8A98-1E65-DDC5-26B4-B7D168C5F5C4}"/>
              </a:ext>
            </a:extLst>
          </p:cNvPr>
          <p:cNvPicPr>
            <a:picLocks noChangeAspect="1"/>
          </p:cNvPicPr>
          <p:nvPr/>
        </p:nvPicPr>
        <p:blipFill rotWithShape="1">
          <a:blip r:embed="rId3">
            <a:extLst>
              <a:ext uri="{28A0092B-C50C-407E-A947-70E740481C1C}">
                <a14:useLocalDpi xmlns:a14="http://schemas.microsoft.com/office/drawing/2010/main" val="0"/>
              </a:ext>
            </a:extLst>
          </a:blip>
          <a:srcRect t="20763" r="7172" b="38457"/>
          <a:stretch/>
        </p:blipFill>
        <p:spPr>
          <a:xfrm>
            <a:off x="8530956" y="3501608"/>
            <a:ext cx="2588580" cy="736729"/>
          </a:xfrm>
          <a:prstGeom prst="rect">
            <a:avLst/>
          </a:prstGeom>
          <a:ln w="12700">
            <a:solidFill>
              <a:schemeClr val="accent1"/>
            </a:solidFill>
            <a:prstDash val="lgDash"/>
          </a:ln>
        </p:spPr>
      </p:pic>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5" y="821131"/>
            <a:ext cx="6983675" cy="461665"/>
          </a:xfrm>
          <a:prstGeom prst="rect">
            <a:avLst/>
          </a:prstGeom>
          <a:noFill/>
        </p:spPr>
        <p:txBody>
          <a:bodyPr wrap="square" rtlCol="0">
            <a:spAutoFit/>
          </a:bodyPr>
          <a:lstStyle/>
          <a:p>
            <a:r>
              <a:rPr lang="it-IT" sz="2400" b="1" dirty="0">
                <a:solidFill>
                  <a:srgbClr val="4472C4"/>
                </a:solidFill>
              </a:rPr>
              <a:t>Correzione voci barra di navigazione</a:t>
            </a:r>
          </a:p>
        </p:txBody>
      </p:sp>
      <p:sp>
        <p:nvSpPr>
          <p:cNvPr id="5" name="CasellaDiTesto 4">
            <a:extLst>
              <a:ext uri="{FF2B5EF4-FFF2-40B4-BE49-F238E27FC236}">
                <a16:creationId xmlns:a16="http://schemas.microsoft.com/office/drawing/2014/main" id="{D42C3A49-9076-AC8D-D441-E7E93F92A899}"/>
              </a:ext>
            </a:extLst>
          </p:cNvPr>
          <p:cNvSpPr txBox="1">
            <a:spLocks/>
          </p:cNvSpPr>
          <p:nvPr/>
        </p:nvSpPr>
        <p:spPr>
          <a:xfrm>
            <a:off x="3286834" y="584526"/>
            <a:ext cx="6983675" cy="338554"/>
          </a:xfrm>
          <a:prstGeom prst="rect">
            <a:avLst/>
          </a:prstGeom>
          <a:noFill/>
        </p:spPr>
        <p:txBody>
          <a:bodyPr wrap="square" rtlCol="0">
            <a:spAutoFit/>
          </a:bodyPr>
          <a:lstStyle/>
          <a:p>
            <a:r>
              <a:rPr lang="it-IT" sz="1600" b="1" dirty="0">
                <a:solidFill>
                  <a:srgbClr val="82A1D8"/>
                </a:solidFill>
              </a:rPr>
              <a:t>Soluzioni</a:t>
            </a:r>
          </a:p>
        </p:txBody>
      </p:sp>
      <p:pic>
        <p:nvPicPr>
          <p:cNvPr id="11" name="Immagine 10">
            <a:extLst>
              <a:ext uri="{FF2B5EF4-FFF2-40B4-BE49-F238E27FC236}">
                <a16:creationId xmlns:a16="http://schemas.microsoft.com/office/drawing/2014/main" id="{12BDE3DE-2BA5-3F84-6CAF-8390B844578F}"/>
              </a:ext>
            </a:extLst>
          </p:cNvPr>
          <p:cNvPicPr>
            <a:picLocks noChangeAspect="1"/>
          </p:cNvPicPr>
          <p:nvPr/>
        </p:nvPicPr>
        <p:blipFill>
          <a:blip r:embed="rId4"/>
          <a:stretch>
            <a:fillRect/>
          </a:stretch>
        </p:blipFill>
        <p:spPr>
          <a:xfrm>
            <a:off x="3286834" y="1699573"/>
            <a:ext cx="8580355" cy="338554"/>
          </a:xfrm>
          <a:prstGeom prst="rect">
            <a:avLst/>
          </a:prstGeom>
          <a:ln w="12700">
            <a:solidFill>
              <a:schemeClr val="accent1"/>
            </a:solidFill>
            <a:prstDash val="lgDash"/>
          </a:ln>
        </p:spPr>
      </p:pic>
      <p:pic>
        <p:nvPicPr>
          <p:cNvPr id="28" name="Immagine 27">
            <a:extLst>
              <a:ext uri="{FF2B5EF4-FFF2-40B4-BE49-F238E27FC236}">
                <a16:creationId xmlns:a16="http://schemas.microsoft.com/office/drawing/2014/main" id="{5B3611B8-5D88-5DBD-8919-8157A853C460}"/>
              </a:ext>
            </a:extLst>
          </p:cNvPr>
          <p:cNvPicPr>
            <a:picLocks noChangeAspect="1"/>
          </p:cNvPicPr>
          <p:nvPr/>
        </p:nvPicPr>
        <p:blipFill rotWithShape="1">
          <a:blip r:embed="rId5">
            <a:extLst>
              <a:ext uri="{28A0092B-C50C-407E-A947-70E740481C1C}">
                <a14:useLocalDpi xmlns:a14="http://schemas.microsoft.com/office/drawing/2010/main" val="0"/>
              </a:ext>
            </a:extLst>
          </a:blip>
          <a:srcRect l="19174" t="9215" r="9428" b="33457"/>
          <a:stretch/>
        </p:blipFill>
        <p:spPr>
          <a:xfrm>
            <a:off x="8530956" y="4780675"/>
            <a:ext cx="3123519" cy="1592158"/>
          </a:xfrm>
          <a:prstGeom prst="rect">
            <a:avLst/>
          </a:prstGeom>
          <a:ln w="12700">
            <a:solidFill>
              <a:schemeClr val="accent1"/>
            </a:solidFill>
            <a:prstDash val="lgDash"/>
          </a:ln>
        </p:spPr>
      </p:pic>
      <p:pic>
        <p:nvPicPr>
          <p:cNvPr id="30" name="Immagine 29" descr="Immagine che contiene Sito Web&#10;&#10;Descrizione generata automaticamente">
            <a:extLst>
              <a:ext uri="{FF2B5EF4-FFF2-40B4-BE49-F238E27FC236}">
                <a16:creationId xmlns:a16="http://schemas.microsoft.com/office/drawing/2014/main" id="{FA9453DC-F828-7607-9ED8-876A548469DD}"/>
              </a:ext>
            </a:extLst>
          </p:cNvPr>
          <p:cNvPicPr>
            <a:picLocks noChangeAspect="1"/>
          </p:cNvPicPr>
          <p:nvPr/>
        </p:nvPicPr>
        <p:blipFill rotWithShape="1">
          <a:blip r:embed="rId6">
            <a:extLst>
              <a:ext uri="{28A0092B-C50C-407E-A947-70E740481C1C}">
                <a14:useLocalDpi xmlns:a14="http://schemas.microsoft.com/office/drawing/2010/main" val="0"/>
              </a:ext>
            </a:extLst>
          </a:blip>
          <a:srcRect r="26371"/>
          <a:stretch/>
        </p:blipFill>
        <p:spPr>
          <a:xfrm>
            <a:off x="3661045" y="3489706"/>
            <a:ext cx="4392155" cy="2883127"/>
          </a:xfrm>
          <a:prstGeom prst="rect">
            <a:avLst/>
          </a:prstGeom>
          <a:ln w="12700">
            <a:solidFill>
              <a:schemeClr val="accent1"/>
            </a:solidFill>
            <a:prstDash val="lgDash"/>
          </a:ln>
        </p:spPr>
      </p:pic>
      <p:pic>
        <p:nvPicPr>
          <p:cNvPr id="31" name="Immagine 30">
            <a:extLst>
              <a:ext uri="{FF2B5EF4-FFF2-40B4-BE49-F238E27FC236}">
                <a16:creationId xmlns:a16="http://schemas.microsoft.com/office/drawing/2014/main" id="{35178FAE-FA3C-DA7C-0182-D6146A8DADB9}"/>
              </a:ext>
            </a:extLst>
          </p:cNvPr>
          <p:cNvPicPr>
            <a:picLocks noChangeAspect="1"/>
          </p:cNvPicPr>
          <p:nvPr/>
        </p:nvPicPr>
        <p:blipFill>
          <a:blip r:embed="rId4"/>
          <a:stretch>
            <a:fillRect/>
          </a:stretch>
        </p:blipFill>
        <p:spPr>
          <a:xfrm>
            <a:off x="3286833" y="2521744"/>
            <a:ext cx="8580355" cy="338554"/>
          </a:xfrm>
          <a:prstGeom prst="rect">
            <a:avLst/>
          </a:prstGeom>
          <a:ln w="12700">
            <a:solidFill>
              <a:schemeClr val="accent1"/>
            </a:solidFill>
            <a:prstDash val="lgDash"/>
          </a:ln>
        </p:spPr>
      </p:pic>
      <p:cxnSp>
        <p:nvCxnSpPr>
          <p:cNvPr id="35" name="Connettore diritto 34">
            <a:extLst>
              <a:ext uri="{FF2B5EF4-FFF2-40B4-BE49-F238E27FC236}">
                <a16:creationId xmlns:a16="http://schemas.microsoft.com/office/drawing/2014/main" id="{CCD9AD7C-E93C-AC3B-673B-40985E36F508}"/>
              </a:ext>
            </a:extLst>
          </p:cNvPr>
          <p:cNvCxnSpPr>
            <a:cxnSpLocks/>
          </p:cNvCxnSpPr>
          <p:nvPr/>
        </p:nvCxnSpPr>
        <p:spPr>
          <a:xfrm>
            <a:off x="8963608" y="1792115"/>
            <a:ext cx="528735" cy="235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209A1249-308F-D258-809D-B2D6B4E748E7}"/>
              </a:ext>
            </a:extLst>
          </p:cNvPr>
          <p:cNvCxnSpPr>
            <a:cxnSpLocks/>
          </p:cNvCxnSpPr>
          <p:nvPr/>
        </p:nvCxnSpPr>
        <p:spPr>
          <a:xfrm flipH="1">
            <a:off x="8941837" y="1805403"/>
            <a:ext cx="550506" cy="225823"/>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ttangolo 41">
            <a:extLst>
              <a:ext uri="{FF2B5EF4-FFF2-40B4-BE49-F238E27FC236}">
                <a16:creationId xmlns:a16="http://schemas.microsoft.com/office/drawing/2014/main" id="{14B20856-1D75-01F3-E85B-0E46B3802915}"/>
              </a:ext>
            </a:extLst>
          </p:cNvPr>
          <p:cNvSpPr/>
          <p:nvPr/>
        </p:nvSpPr>
        <p:spPr>
          <a:xfrm>
            <a:off x="8963608" y="2623094"/>
            <a:ext cx="637592" cy="208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5" name="Connettore diritto 44">
            <a:extLst>
              <a:ext uri="{FF2B5EF4-FFF2-40B4-BE49-F238E27FC236}">
                <a16:creationId xmlns:a16="http://schemas.microsoft.com/office/drawing/2014/main" id="{C8C44121-17F9-F974-8BEB-655AC7B1473A}"/>
              </a:ext>
            </a:extLst>
          </p:cNvPr>
          <p:cNvCxnSpPr>
            <a:cxnSpLocks/>
          </p:cNvCxnSpPr>
          <p:nvPr/>
        </p:nvCxnSpPr>
        <p:spPr>
          <a:xfrm>
            <a:off x="10426284" y="1797696"/>
            <a:ext cx="528735" cy="235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5001987A-9015-533A-2F49-581235239676}"/>
              </a:ext>
            </a:extLst>
          </p:cNvPr>
          <p:cNvCxnSpPr>
            <a:cxnSpLocks/>
          </p:cNvCxnSpPr>
          <p:nvPr/>
        </p:nvCxnSpPr>
        <p:spPr>
          <a:xfrm flipH="1">
            <a:off x="10404513" y="1810984"/>
            <a:ext cx="550506" cy="225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36D28499-EE5B-BF9E-2F5D-1602E9E41B6D}"/>
              </a:ext>
            </a:extLst>
          </p:cNvPr>
          <p:cNvCxnSpPr>
            <a:cxnSpLocks/>
          </p:cNvCxnSpPr>
          <p:nvPr/>
        </p:nvCxnSpPr>
        <p:spPr>
          <a:xfrm>
            <a:off x="10657198" y="2108094"/>
            <a:ext cx="0" cy="515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Rettangolo 49">
            <a:extLst>
              <a:ext uri="{FF2B5EF4-FFF2-40B4-BE49-F238E27FC236}">
                <a16:creationId xmlns:a16="http://schemas.microsoft.com/office/drawing/2014/main" id="{AB3EE24B-7456-66F6-6E91-A2AFBE5BD42D}"/>
              </a:ext>
            </a:extLst>
          </p:cNvPr>
          <p:cNvSpPr/>
          <p:nvPr/>
        </p:nvSpPr>
        <p:spPr>
          <a:xfrm>
            <a:off x="10289169" y="2611482"/>
            <a:ext cx="771595" cy="208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CasellaDiTesto 50">
            <a:extLst>
              <a:ext uri="{FF2B5EF4-FFF2-40B4-BE49-F238E27FC236}">
                <a16:creationId xmlns:a16="http://schemas.microsoft.com/office/drawing/2014/main" id="{3E45066D-4694-6DC3-BFE7-72AEA5CC2E60}"/>
              </a:ext>
            </a:extLst>
          </p:cNvPr>
          <p:cNvSpPr txBox="1">
            <a:spLocks/>
          </p:cNvSpPr>
          <p:nvPr/>
        </p:nvSpPr>
        <p:spPr>
          <a:xfrm>
            <a:off x="10237934" y="2597334"/>
            <a:ext cx="709516" cy="246221"/>
          </a:xfrm>
          <a:prstGeom prst="rect">
            <a:avLst/>
          </a:prstGeom>
          <a:noFill/>
        </p:spPr>
        <p:txBody>
          <a:bodyPr wrap="square" rtlCol="0">
            <a:spAutoFit/>
          </a:bodyPr>
          <a:lstStyle/>
          <a:p>
            <a:pPr algn="r"/>
            <a:r>
              <a:rPr lang="it-IT" sz="1000" b="1" dirty="0">
                <a:solidFill>
                  <a:srgbClr val="96A0AD"/>
                </a:solidFill>
              </a:rPr>
              <a:t>Preferiti</a:t>
            </a:r>
          </a:p>
        </p:txBody>
      </p:sp>
      <p:pic>
        <p:nvPicPr>
          <p:cNvPr id="52" name="Immagine 51">
            <a:extLst>
              <a:ext uri="{FF2B5EF4-FFF2-40B4-BE49-F238E27FC236}">
                <a16:creationId xmlns:a16="http://schemas.microsoft.com/office/drawing/2014/main" id="{7C91FC05-0F24-6C91-809E-C5F90A472F32}"/>
              </a:ext>
            </a:extLst>
          </p:cNvPr>
          <p:cNvPicPr>
            <a:picLocks noChangeAspect="1"/>
          </p:cNvPicPr>
          <p:nvPr/>
        </p:nvPicPr>
        <p:blipFill rotWithShape="1">
          <a:blip r:embed="rId4"/>
          <a:srcRect l="79179" t="7466" r="18609" b="17828"/>
          <a:stretch/>
        </p:blipFill>
        <p:spPr>
          <a:xfrm>
            <a:off x="10883586" y="2561701"/>
            <a:ext cx="189807" cy="252919"/>
          </a:xfrm>
          <a:prstGeom prst="rect">
            <a:avLst/>
          </a:prstGeom>
        </p:spPr>
      </p:pic>
      <p:cxnSp>
        <p:nvCxnSpPr>
          <p:cNvPr id="53" name="Connettore 2 52">
            <a:extLst>
              <a:ext uri="{FF2B5EF4-FFF2-40B4-BE49-F238E27FC236}">
                <a16:creationId xmlns:a16="http://schemas.microsoft.com/office/drawing/2014/main" id="{BFB85D2B-8985-0E56-5570-409C4DD64A8E}"/>
              </a:ext>
            </a:extLst>
          </p:cNvPr>
          <p:cNvCxnSpPr>
            <a:cxnSpLocks/>
          </p:cNvCxnSpPr>
          <p:nvPr/>
        </p:nvCxnSpPr>
        <p:spPr>
          <a:xfrm>
            <a:off x="11483253" y="2860298"/>
            <a:ext cx="0" cy="20193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6682F27E-BEB7-456F-2065-CE952F846D2A}"/>
              </a:ext>
            </a:extLst>
          </p:cNvPr>
          <p:cNvCxnSpPr>
            <a:cxnSpLocks/>
          </p:cNvCxnSpPr>
          <p:nvPr/>
        </p:nvCxnSpPr>
        <p:spPr>
          <a:xfrm>
            <a:off x="10655560" y="2902666"/>
            <a:ext cx="0" cy="7293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4" name="CasellaDiTesto 63">
            <a:extLst>
              <a:ext uri="{FF2B5EF4-FFF2-40B4-BE49-F238E27FC236}">
                <a16:creationId xmlns:a16="http://schemas.microsoft.com/office/drawing/2014/main" id="{368EFD05-4B21-7094-BD12-52E5AD3DFEFD}"/>
              </a:ext>
            </a:extLst>
          </p:cNvPr>
          <p:cNvSpPr txBox="1">
            <a:spLocks/>
          </p:cNvSpPr>
          <p:nvPr/>
        </p:nvSpPr>
        <p:spPr>
          <a:xfrm>
            <a:off x="10237934" y="2597334"/>
            <a:ext cx="709516" cy="261610"/>
          </a:xfrm>
          <a:prstGeom prst="rect">
            <a:avLst/>
          </a:prstGeom>
          <a:noFill/>
        </p:spPr>
        <p:txBody>
          <a:bodyPr wrap="square" rtlCol="0">
            <a:spAutoFit/>
          </a:bodyPr>
          <a:lstStyle/>
          <a:p>
            <a:pPr algn="r"/>
            <a:r>
              <a:rPr lang="it-IT" sz="1100" b="1" u="sng" dirty="0">
                <a:solidFill>
                  <a:srgbClr val="96A0AD"/>
                </a:solidFill>
                <a:highlight>
                  <a:srgbClr val="FFFF00"/>
                </a:highlight>
              </a:rPr>
              <a:t>Preferiti</a:t>
            </a:r>
          </a:p>
        </p:txBody>
      </p:sp>
      <p:sp>
        <p:nvSpPr>
          <p:cNvPr id="65" name="CasellaDiTesto 64">
            <a:extLst>
              <a:ext uri="{FF2B5EF4-FFF2-40B4-BE49-F238E27FC236}">
                <a16:creationId xmlns:a16="http://schemas.microsoft.com/office/drawing/2014/main" id="{4EC94618-DF68-5085-4B97-14313D777665}"/>
              </a:ext>
            </a:extLst>
          </p:cNvPr>
          <p:cNvSpPr txBox="1">
            <a:spLocks/>
          </p:cNvSpPr>
          <p:nvPr/>
        </p:nvSpPr>
        <p:spPr>
          <a:xfrm>
            <a:off x="5772464" y="2252010"/>
            <a:ext cx="4831728" cy="276999"/>
          </a:xfrm>
          <a:prstGeom prst="rect">
            <a:avLst/>
          </a:prstGeom>
          <a:noFill/>
        </p:spPr>
        <p:txBody>
          <a:bodyPr wrap="square" rtlCol="0">
            <a:spAutoFit/>
          </a:bodyPr>
          <a:lstStyle/>
          <a:p>
            <a:pPr algn="r"/>
            <a:r>
              <a:rPr lang="it-IT" sz="1200" b="1" spc="150" dirty="0">
                <a:solidFill>
                  <a:srgbClr val="96A0AD"/>
                </a:solidFill>
                <a:latin typeface="+mj-lt"/>
              </a:rPr>
              <a:t>Sostituzione di spesa smart e preferiti</a:t>
            </a:r>
          </a:p>
        </p:txBody>
      </p:sp>
      <p:sp>
        <p:nvSpPr>
          <p:cNvPr id="66" name="CasellaDiTesto 65">
            <a:extLst>
              <a:ext uri="{FF2B5EF4-FFF2-40B4-BE49-F238E27FC236}">
                <a16:creationId xmlns:a16="http://schemas.microsoft.com/office/drawing/2014/main" id="{70D3A8F2-F2D2-E6D5-463C-E982ECC69BE6}"/>
              </a:ext>
            </a:extLst>
          </p:cNvPr>
          <p:cNvSpPr txBox="1">
            <a:spLocks/>
          </p:cNvSpPr>
          <p:nvPr/>
        </p:nvSpPr>
        <p:spPr>
          <a:xfrm>
            <a:off x="4751759" y="1411807"/>
            <a:ext cx="4831728" cy="276999"/>
          </a:xfrm>
          <a:prstGeom prst="rect">
            <a:avLst/>
          </a:prstGeom>
          <a:noFill/>
        </p:spPr>
        <p:txBody>
          <a:bodyPr wrap="square" rtlCol="0">
            <a:spAutoFit/>
          </a:bodyPr>
          <a:lstStyle/>
          <a:p>
            <a:pPr algn="r"/>
            <a:r>
              <a:rPr lang="it-IT" sz="1200" b="1" spc="150" dirty="0">
                <a:solidFill>
                  <a:srgbClr val="96A0AD"/>
                </a:solidFill>
                <a:latin typeface="+mj-lt"/>
              </a:rPr>
              <a:t>Rimozione di vivi di gusto</a:t>
            </a:r>
          </a:p>
        </p:txBody>
      </p:sp>
      <p:sp>
        <p:nvSpPr>
          <p:cNvPr id="29" name="Figura a mano libera: forma 28">
            <a:extLst>
              <a:ext uri="{FF2B5EF4-FFF2-40B4-BE49-F238E27FC236}">
                <a16:creationId xmlns:a16="http://schemas.microsoft.com/office/drawing/2014/main" id="{41491D8F-847E-95A5-E177-7ADA1B430DC6}"/>
              </a:ext>
            </a:extLst>
          </p:cNvPr>
          <p:cNvSpPr/>
          <p:nvPr/>
        </p:nvSpPr>
        <p:spPr>
          <a:xfrm>
            <a:off x="5228203" y="4127673"/>
            <a:ext cx="3287147" cy="1321450"/>
          </a:xfrm>
          <a:custGeom>
            <a:avLst/>
            <a:gdLst>
              <a:gd name="connsiteX0" fmla="*/ 3287147 w 3287147"/>
              <a:gd name="connsiteY0" fmla="*/ 0 h 1372423"/>
              <a:gd name="connsiteX1" fmla="*/ 2982347 w 3287147"/>
              <a:gd name="connsiteY1" fmla="*/ 581025 h 1372423"/>
              <a:gd name="connsiteX2" fmla="*/ 1896497 w 3287147"/>
              <a:gd name="connsiteY2" fmla="*/ 476250 h 1372423"/>
              <a:gd name="connsiteX3" fmla="*/ 1144022 w 3287147"/>
              <a:gd name="connsiteY3" fmla="*/ 990600 h 1372423"/>
              <a:gd name="connsiteX4" fmla="*/ 543947 w 3287147"/>
              <a:gd name="connsiteY4" fmla="*/ 1323975 h 1372423"/>
              <a:gd name="connsiteX5" fmla="*/ 10547 w 3287147"/>
              <a:gd name="connsiteY5" fmla="*/ 1285875 h 1372423"/>
              <a:gd name="connsiteX6" fmla="*/ 181997 w 3287147"/>
              <a:gd name="connsiteY6" fmla="*/ 1247775 h 1372423"/>
              <a:gd name="connsiteX7" fmla="*/ 96272 w 3287147"/>
              <a:gd name="connsiteY7" fmla="*/ 1371600 h 1372423"/>
              <a:gd name="connsiteX8" fmla="*/ 20072 w 3287147"/>
              <a:gd name="connsiteY8" fmla="*/ 1304925 h 1372423"/>
              <a:gd name="connsiteX9" fmla="*/ 10547 w 3287147"/>
              <a:gd name="connsiteY9" fmla="*/ 1295400 h 137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7147" h="1372423">
                <a:moveTo>
                  <a:pt x="3287147" y="0"/>
                </a:moveTo>
                <a:cubicBezTo>
                  <a:pt x="3250634" y="250825"/>
                  <a:pt x="3214122" y="501650"/>
                  <a:pt x="2982347" y="581025"/>
                </a:cubicBezTo>
                <a:cubicBezTo>
                  <a:pt x="2750572" y="660400"/>
                  <a:pt x="2202884" y="407988"/>
                  <a:pt x="1896497" y="476250"/>
                </a:cubicBezTo>
                <a:cubicBezTo>
                  <a:pt x="1590110" y="544512"/>
                  <a:pt x="1369447" y="849313"/>
                  <a:pt x="1144022" y="990600"/>
                </a:cubicBezTo>
                <a:cubicBezTo>
                  <a:pt x="918597" y="1131887"/>
                  <a:pt x="732859" y="1274763"/>
                  <a:pt x="543947" y="1323975"/>
                </a:cubicBezTo>
                <a:cubicBezTo>
                  <a:pt x="355034" y="1373188"/>
                  <a:pt x="70872" y="1298575"/>
                  <a:pt x="10547" y="1285875"/>
                </a:cubicBezTo>
                <a:cubicBezTo>
                  <a:pt x="-49778" y="1273175"/>
                  <a:pt x="167710" y="1233488"/>
                  <a:pt x="181997" y="1247775"/>
                </a:cubicBezTo>
                <a:cubicBezTo>
                  <a:pt x="196284" y="1262062"/>
                  <a:pt x="123259" y="1362075"/>
                  <a:pt x="96272" y="1371600"/>
                </a:cubicBezTo>
                <a:cubicBezTo>
                  <a:pt x="69285" y="1381125"/>
                  <a:pt x="20072" y="1304925"/>
                  <a:pt x="20072" y="1304925"/>
                </a:cubicBezTo>
                <a:cubicBezTo>
                  <a:pt x="5784" y="1292225"/>
                  <a:pt x="8165" y="1293812"/>
                  <a:pt x="10547" y="129540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Figura a mano libera: forma 31">
            <a:extLst>
              <a:ext uri="{FF2B5EF4-FFF2-40B4-BE49-F238E27FC236}">
                <a16:creationId xmlns:a16="http://schemas.microsoft.com/office/drawing/2014/main" id="{F562B239-0F48-AAA6-B1E2-FC44DE8274A7}"/>
              </a:ext>
            </a:extLst>
          </p:cNvPr>
          <p:cNvSpPr/>
          <p:nvPr/>
        </p:nvSpPr>
        <p:spPr>
          <a:xfrm>
            <a:off x="8154000" y="4239548"/>
            <a:ext cx="586870" cy="1897126"/>
          </a:xfrm>
          <a:custGeom>
            <a:avLst/>
            <a:gdLst>
              <a:gd name="connsiteX0" fmla="*/ 548770 w 586870"/>
              <a:gd name="connsiteY0" fmla="*/ 0 h 1897126"/>
              <a:gd name="connsiteX1" fmla="*/ 282070 w 586870"/>
              <a:gd name="connsiteY1" fmla="*/ 400050 h 1897126"/>
              <a:gd name="connsiteX2" fmla="*/ 5845 w 586870"/>
              <a:gd name="connsiteY2" fmla="*/ 895350 h 1897126"/>
              <a:gd name="connsiteX3" fmla="*/ 129670 w 586870"/>
              <a:gd name="connsiteY3" fmla="*/ 1562100 h 1897126"/>
              <a:gd name="connsiteX4" fmla="*/ 539245 w 586870"/>
              <a:gd name="connsiteY4" fmla="*/ 1838325 h 1897126"/>
              <a:gd name="connsiteX5" fmla="*/ 529720 w 586870"/>
              <a:gd name="connsiteY5" fmla="*/ 1781175 h 1897126"/>
              <a:gd name="connsiteX6" fmla="*/ 491620 w 586870"/>
              <a:gd name="connsiteY6" fmla="*/ 1895475 h 1897126"/>
              <a:gd name="connsiteX7" fmla="*/ 586870 w 586870"/>
              <a:gd name="connsiteY7" fmla="*/ 1838325 h 189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0" h="1897126">
                <a:moveTo>
                  <a:pt x="548770" y="0"/>
                </a:moveTo>
                <a:cubicBezTo>
                  <a:pt x="460663" y="125412"/>
                  <a:pt x="372557" y="250825"/>
                  <a:pt x="282070" y="400050"/>
                </a:cubicBezTo>
                <a:cubicBezTo>
                  <a:pt x="191582" y="549275"/>
                  <a:pt x="31245" y="701675"/>
                  <a:pt x="5845" y="895350"/>
                </a:cubicBezTo>
                <a:cubicBezTo>
                  <a:pt x="-19555" y="1089025"/>
                  <a:pt x="40770" y="1404938"/>
                  <a:pt x="129670" y="1562100"/>
                </a:cubicBezTo>
                <a:cubicBezTo>
                  <a:pt x="218570" y="1719263"/>
                  <a:pt x="472570" y="1801813"/>
                  <a:pt x="539245" y="1838325"/>
                </a:cubicBezTo>
                <a:cubicBezTo>
                  <a:pt x="605920" y="1874837"/>
                  <a:pt x="537657" y="1771650"/>
                  <a:pt x="529720" y="1781175"/>
                </a:cubicBezTo>
                <a:cubicBezTo>
                  <a:pt x="521783" y="1790700"/>
                  <a:pt x="482095" y="1885950"/>
                  <a:pt x="491620" y="1895475"/>
                </a:cubicBezTo>
                <a:cubicBezTo>
                  <a:pt x="501145" y="1905000"/>
                  <a:pt x="544007" y="1871662"/>
                  <a:pt x="586870" y="183832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Rettangolo 32">
            <a:extLst>
              <a:ext uri="{FF2B5EF4-FFF2-40B4-BE49-F238E27FC236}">
                <a16:creationId xmlns:a16="http://schemas.microsoft.com/office/drawing/2014/main" id="{DBB93D31-A1B9-E800-A9E0-DDE4A213421D}"/>
              </a:ext>
            </a:extLst>
          </p:cNvPr>
          <p:cNvSpPr/>
          <p:nvPr/>
        </p:nvSpPr>
        <p:spPr>
          <a:xfrm>
            <a:off x="8515350" y="3909413"/>
            <a:ext cx="2601690" cy="321584"/>
          </a:xfrm>
          <a:prstGeom prst="rect">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 name="Gruppo 1">
            <a:extLst>
              <a:ext uri="{FF2B5EF4-FFF2-40B4-BE49-F238E27FC236}">
                <a16:creationId xmlns:a16="http://schemas.microsoft.com/office/drawing/2014/main" id="{78411522-600B-5140-A709-F4D4E32B84FC}"/>
              </a:ext>
            </a:extLst>
          </p:cNvPr>
          <p:cNvGrpSpPr/>
          <p:nvPr/>
        </p:nvGrpSpPr>
        <p:grpSpPr>
          <a:xfrm flipH="1">
            <a:off x="-709398" y="0"/>
            <a:ext cx="3687124" cy="6858000"/>
            <a:chOff x="-95346" y="0"/>
            <a:chExt cx="3188838" cy="6858000"/>
          </a:xfrm>
        </p:grpSpPr>
        <p:sp>
          <p:nvSpPr>
            <p:cNvPr id="7" name="Rettangolo 3">
              <a:extLst>
                <a:ext uri="{FF2B5EF4-FFF2-40B4-BE49-F238E27FC236}">
                  <a16:creationId xmlns:a16="http://schemas.microsoft.com/office/drawing/2014/main" id="{69FAC83D-2331-19D6-4A94-04F5FC5E4EA4}"/>
                </a:ext>
              </a:extLst>
            </p:cNvPr>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CasellaDiTesto 8">
              <a:extLst>
                <a:ext uri="{FF2B5EF4-FFF2-40B4-BE49-F238E27FC236}">
                  <a16:creationId xmlns:a16="http://schemas.microsoft.com/office/drawing/2014/main" id="{315CF398-4AAE-4A8D-AF0C-271C8A45FDAC}"/>
                </a:ext>
              </a:extLst>
            </p:cNvPr>
            <p:cNvSpPr txBox="1"/>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27" name="CasellaDiTesto 26">
            <a:extLst>
              <a:ext uri="{FF2B5EF4-FFF2-40B4-BE49-F238E27FC236}">
                <a16:creationId xmlns:a16="http://schemas.microsoft.com/office/drawing/2014/main" id="{D74739F8-EBFC-6B13-2D7F-BC048C62B37F}"/>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7" name="CasellaDiTesto 36">
            <a:extLst>
              <a:ext uri="{FF2B5EF4-FFF2-40B4-BE49-F238E27FC236}">
                <a16:creationId xmlns:a16="http://schemas.microsoft.com/office/drawing/2014/main" id="{99AF6BC7-0AA3-E59A-ECF3-8984D71421DC}"/>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38" name="CasellaDiTesto 37">
            <a:extLst>
              <a:ext uri="{FF2B5EF4-FFF2-40B4-BE49-F238E27FC236}">
                <a16:creationId xmlns:a16="http://schemas.microsoft.com/office/drawing/2014/main" id="{4C985106-9BEB-5662-D1E5-4650DE42C5FC}"/>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9"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39" name="CasellaDiTesto 38">
            <a:extLst>
              <a:ext uri="{FF2B5EF4-FFF2-40B4-BE49-F238E27FC236}">
                <a16:creationId xmlns:a16="http://schemas.microsoft.com/office/drawing/2014/main" id="{F327DB6A-ECC8-2AB5-C22E-542D9B52231A}"/>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0"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pic>
        <p:nvPicPr>
          <p:cNvPr id="59" name="Immagine 58">
            <a:extLst>
              <a:ext uri="{FF2B5EF4-FFF2-40B4-BE49-F238E27FC236}">
                <a16:creationId xmlns:a16="http://schemas.microsoft.com/office/drawing/2014/main" id="{B4AA9CFF-BA06-0B3B-1DAD-E34E773F08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62" name="CasellaDiTesto 61">
            <a:extLst>
              <a:ext uri="{FF2B5EF4-FFF2-40B4-BE49-F238E27FC236}">
                <a16:creationId xmlns:a16="http://schemas.microsoft.com/office/drawing/2014/main" id="{31EA9EE0-F3F7-81EB-EF95-475E07DFFA0B}"/>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12" action="ppaction://hlinksldjump">
                  <a:extLst>
                    <a:ext uri="{A12FA001-AC4F-418D-AE19-62706E023703}">
                      <ahyp:hlinkClr xmlns:ahyp="http://schemas.microsoft.com/office/drawing/2018/hyperlinkcolor" val="tx"/>
                    </a:ext>
                  </a:extLst>
                </a:hlinkClick>
              </a:rPr>
              <a:t>Soluzioni</a:t>
            </a:r>
            <a:endParaRPr lang="it-IT" b="1" dirty="0">
              <a:solidFill>
                <a:srgbClr val="FFFF00"/>
              </a:solidFill>
              <a:latin typeface="Avenir Next LT Pro" panose="020B0504020202020204" pitchFamily="34" charset="0"/>
            </a:endParaRPr>
          </a:p>
        </p:txBody>
      </p:sp>
    </p:spTree>
    <p:extLst>
      <p:ext uri="{BB962C8B-B14F-4D97-AF65-F5344CB8AC3E}">
        <p14:creationId xmlns:p14="http://schemas.microsoft.com/office/powerpoint/2010/main" val="2623240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ttangolo 49">
            <a:extLst>
              <a:ext uri="{FF2B5EF4-FFF2-40B4-BE49-F238E27FC236}">
                <a16:creationId xmlns:a16="http://schemas.microsoft.com/office/drawing/2014/main" id="{54B0B083-E691-3A75-7013-7B0567013ED9}"/>
              </a:ext>
            </a:extLst>
          </p:cNvPr>
          <p:cNvSpPr/>
          <p:nvPr/>
        </p:nvSpPr>
        <p:spPr>
          <a:xfrm>
            <a:off x="8541479" y="0"/>
            <a:ext cx="3650521"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5" y="821131"/>
            <a:ext cx="6983675" cy="461665"/>
          </a:xfrm>
          <a:prstGeom prst="rect">
            <a:avLst/>
          </a:prstGeom>
          <a:noFill/>
        </p:spPr>
        <p:txBody>
          <a:bodyPr wrap="square" rtlCol="0">
            <a:spAutoFit/>
          </a:bodyPr>
          <a:lstStyle/>
          <a:p>
            <a:r>
              <a:rPr lang="it-IT" sz="2400" b="1" dirty="0">
                <a:solidFill>
                  <a:srgbClr val="4472C4"/>
                </a:solidFill>
              </a:rPr>
              <a:t>Mostrare Feedback</a:t>
            </a:r>
          </a:p>
        </p:txBody>
      </p:sp>
      <p:sp>
        <p:nvSpPr>
          <p:cNvPr id="5" name="CasellaDiTesto 4">
            <a:extLst>
              <a:ext uri="{FF2B5EF4-FFF2-40B4-BE49-F238E27FC236}">
                <a16:creationId xmlns:a16="http://schemas.microsoft.com/office/drawing/2014/main" id="{D42C3A49-9076-AC8D-D441-E7E93F92A899}"/>
              </a:ext>
            </a:extLst>
          </p:cNvPr>
          <p:cNvSpPr txBox="1">
            <a:spLocks/>
          </p:cNvSpPr>
          <p:nvPr/>
        </p:nvSpPr>
        <p:spPr>
          <a:xfrm>
            <a:off x="3286834" y="584526"/>
            <a:ext cx="6983675" cy="338554"/>
          </a:xfrm>
          <a:prstGeom prst="rect">
            <a:avLst/>
          </a:prstGeom>
          <a:noFill/>
        </p:spPr>
        <p:txBody>
          <a:bodyPr wrap="square" rtlCol="0">
            <a:spAutoFit/>
          </a:bodyPr>
          <a:lstStyle/>
          <a:p>
            <a:r>
              <a:rPr lang="it-IT" sz="1600" b="1" dirty="0">
                <a:solidFill>
                  <a:srgbClr val="82A1D8"/>
                </a:solidFill>
              </a:rPr>
              <a:t>Soluzioni</a:t>
            </a:r>
          </a:p>
        </p:txBody>
      </p:sp>
      <p:pic>
        <p:nvPicPr>
          <p:cNvPr id="7" name="Immagine 6">
            <a:extLst>
              <a:ext uri="{FF2B5EF4-FFF2-40B4-BE49-F238E27FC236}">
                <a16:creationId xmlns:a16="http://schemas.microsoft.com/office/drawing/2014/main" id="{CEC8C5E5-E2FB-1AFF-C96E-684EE1896AA7}"/>
              </a:ext>
            </a:extLst>
          </p:cNvPr>
          <p:cNvPicPr>
            <a:picLocks noChangeAspect="1"/>
          </p:cNvPicPr>
          <p:nvPr/>
        </p:nvPicPr>
        <p:blipFill>
          <a:blip r:embed="rId3"/>
          <a:stretch>
            <a:fillRect/>
          </a:stretch>
        </p:blipFill>
        <p:spPr>
          <a:xfrm>
            <a:off x="3437931" y="2122087"/>
            <a:ext cx="4099899" cy="3046187"/>
          </a:xfrm>
          <a:prstGeom prst="rect">
            <a:avLst/>
          </a:prstGeom>
          <a:ln w="12700">
            <a:solidFill>
              <a:schemeClr val="accent1"/>
            </a:solidFill>
            <a:prstDash val="lgDash"/>
          </a:ln>
        </p:spPr>
      </p:pic>
      <p:pic>
        <p:nvPicPr>
          <p:cNvPr id="1026" name="Picture 2" descr="Cestino | Icona Gratis">
            <a:extLst>
              <a:ext uri="{FF2B5EF4-FFF2-40B4-BE49-F238E27FC236}">
                <a16:creationId xmlns:a16="http://schemas.microsoft.com/office/drawing/2014/main" id="{49766900-FA40-6CCF-2FD8-16FFA67D7B6A}"/>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6384" y="2920973"/>
            <a:ext cx="213411" cy="2134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estino | Icona Gratis">
            <a:extLst>
              <a:ext uri="{FF2B5EF4-FFF2-40B4-BE49-F238E27FC236}">
                <a16:creationId xmlns:a16="http://schemas.microsoft.com/office/drawing/2014/main" id="{17D837B2-CF8B-1C11-16CB-F29AA7246F7A}"/>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31293" y="4231090"/>
            <a:ext cx="213411" cy="213411"/>
          </a:xfrm>
          <a:prstGeom prst="rect">
            <a:avLst/>
          </a:prstGeom>
          <a:noFill/>
          <a:extLst>
            <a:ext uri="{909E8E84-426E-40DD-AFC4-6F175D3DCCD1}">
              <a14:hiddenFill xmlns:a14="http://schemas.microsoft.com/office/drawing/2010/main">
                <a:solidFill>
                  <a:srgbClr val="FFFFFF"/>
                </a:solidFill>
              </a14:hiddenFill>
            </a:ext>
          </a:extLst>
        </p:spPr>
      </p:pic>
      <p:sp>
        <p:nvSpPr>
          <p:cNvPr id="29" name="Ovale 28">
            <a:extLst>
              <a:ext uri="{FF2B5EF4-FFF2-40B4-BE49-F238E27FC236}">
                <a16:creationId xmlns:a16="http://schemas.microsoft.com/office/drawing/2014/main" id="{7CFB47A4-DBEC-8218-081B-787BD6D6EE6F}"/>
              </a:ext>
            </a:extLst>
          </p:cNvPr>
          <p:cNvSpPr/>
          <p:nvPr/>
        </p:nvSpPr>
        <p:spPr>
          <a:xfrm>
            <a:off x="6156342" y="2877168"/>
            <a:ext cx="283998" cy="313026"/>
          </a:xfrm>
          <a:prstGeom prst="ellipse">
            <a:avLst/>
          </a:prstGeom>
          <a:noFill/>
          <a:ln w="38100" cap="flat" cmpd="sng" algn="ctr">
            <a:solidFill>
              <a:srgbClr val="C00000"/>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
        <p:nvSpPr>
          <p:cNvPr id="32" name="Ovale 31">
            <a:extLst>
              <a:ext uri="{FF2B5EF4-FFF2-40B4-BE49-F238E27FC236}">
                <a16:creationId xmlns:a16="http://schemas.microsoft.com/office/drawing/2014/main" id="{70625503-849F-CE13-A936-98FB079E7C4B}"/>
              </a:ext>
            </a:extLst>
          </p:cNvPr>
          <p:cNvSpPr/>
          <p:nvPr/>
        </p:nvSpPr>
        <p:spPr>
          <a:xfrm>
            <a:off x="6096000" y="4180868"/>
            <a:ext cx="283998" cy="313026"/>
          </a:xfrm>
          <a:prstGeom prst="ellipse">
            <a:avLst/>
          </a:prstGeom>
          <a:noFill/>
          <a:ln w="38100" cap="flat" cmpd="sng" algn="ctr">
            <a:solidFill>
              <a:srgbClr val="C00000"/>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
        <p:nvSpPr>
          <p:cNvPr id="33" name="CasellaDiTesto 32">
            <a:extLst>
              <a:ext uri="{FF2B5EF4-FFF2-40B4-BE49-F238E27FC236}">
                <a16:creationId xmlns:a16="http://schemas.microsoft.com/office/drawing/2014/main" id="{9C0CA29D-90F9-3009-7BF2-D6442FAE7790}"/>
              </a:ext>
            </a:extLst>
          </p:cNvPr>
          <p:cNvSpPr txBox="1">
            <a:spLocks/>
          </p:cNvSpPr>
          <p:nvPr/>
        </p:nvSpPr>
        <p:spPr>
          <a:xfrm>
            <a:off x="3314654" y="1566377"/>
            <a:ext cx="4831728" cy="523220"/>
          </a:xfrm>
          <a:prstGeom prst="rect">
            <a:avLst/>
          </a:prstGeom>
          <a:noFill/>
        </p:spPr>
        <p:txBody>
          <a:bodyPr wrap="square" rtlCol="0">
            <a:spAutoFit/>
          </a:bodyPr>
          <a:lstStyle/>
          <a:p>
            <a:r>
              <a:rPr lang="it-IT" sz="1400" b="1" spc="150" dirty="0">
                <a:solidFill>
                  <a:srgbClr val="96A0AD"/>
                </a:solidFill>
                <a:latin typeface="+mj-lt"/>
              </a:rPr>
              <a:t>Aggiunta cestino di eliminazione singolo </a:t>
            </a:r>
          </a:p>
          <a:p>
            <a:r>
              <a:rPr lang="it-IT" sz="1400" b="1" spc="150" dirty="0">
                <a:solidFill>
                  <a:srgbClr val="96A0AD"/>
                </a:solidFill>
                <a:latin typeface="+mj-lt"/>
              </a:rPr>
              <a:t>prodotto</a:t>
            </a:r>
          </a:p>
        </p:txBody>
      </p:sp>
      <p:sp>
        <p:nvSpPr>
          <p:cNvPr id="38" name="CasellaDiTesto 37">
            <a:extLst>
              <a:ext uri="{FF2B5EF4-FFF2-40B4-BE49-F238E27FC236}">
                <a16:creationId xmlns:a16="http://schemas.microsoft.com/office/drawing/2014/main" id="{5C3FA6DE-4ED8-A081-D204-EF28D03977CC}"/>
              </a:ext>
            </a:extLst>
          </p:cNvPr>
          <p:cNvSpPr txBox="1">
            <a:spLocks/>
          </p:cNvSpPr>
          <p:nvPr/>
        </p:nvSpPr>
        <p:spPr>
          <a:xfrm>
            <a:off x="6778671" y="2467575"/>
            <a:ext cx="4831728" cy="523220"/>
          </a:xfrm>
          <a:prstGeom prst="rect">
            <a:avLst/>
          </a:prstGeom>
          <a:noFill/>
        </p:spPr>
        <p:txBody>
          <a:bodyPr wrap="square" rtlCol="0">
            <a:spAutoFit/>
          </a:bodyPr>
          <a:lstStyle/>
          <a:p>
            <a:pPr algn="r"/>
            <a:r>
              <a:rPr lang="it-IT" sz="1400" b="1" spc="150" dirty="0">
                <a:solidFill>
                  <a:srgbClr val="96A0AD"/>
                </a:solidFill>
                <a:latin typeface="+mj-lt"/>
              </a:rPr>
              <a:t>Aggiunta pulsante di ritorno </a:t>
            </a:r>
          </a:p>
          <a:p>
            <a:pPr algn="r"/>
            <a:r>
              <a:rPr lang="it-IT" sz="1400" b="1" spc="150" dirty="0">
                <a:solidFill>
                  <a:srgbClr val="96A0AD"/>
                </a:solidFill>
                <a:latin typeface="+mj-lt"/>
              </a:rPr>
              <a:t>all’inizio della pagina</a:t>
            </a:r>
          </a:p>
        </p:txBody>
      </p:sp>
      <p:pic>
        <p:nvPicPr>
          <p:cNvPr id="40" name="Immagine 39" descr="Immagine che contiene testo, profumo&#10;&#10;Descrizione generata automaticamente">
            <a:extLst>
              <a:ext uri="{FF2B5EF4-FFF2-40B4-BE49-F238E27FC236}">
                <a16:creationId xmlns:a16="http://schemas.microsoft.com/office/drawing/2014/main" id="{61FFDFA0-C2AD-3D26-9C33-E68E16798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545" y="2990795"/>
            <a:ext cx="3201849" cy="3330464"/>
          </a:xfrm>
          <a:prstGeom prst="rect">
            <a:avLst/>
          </a:prstGeom>
          <a:ln w="12700">
            <a:solidFill>
              <a:schemeClr val="accent1"/>
            </a:solidFill>
            <a:prstDash val="lgDash"/>
          </a:ln>
        </p:spPr>
      </p:pic>
      <p:grpSp>
        <p:nvGrpSpPr>
          <p:cNvPr id="2" name="Gruppo 1">
            <a:extLst>
              <a:ext uri="{FF2B5EF4-FFF2-40B4-BE49-F238E27FC236}">
                <a16:creationId xmlns:a16="http://schemas.microsoft.com/office/drawing/2014/main" id="{5D98C438-8B1A-F1AB-3864-DDE9E0E60DC1}"/>
              </a:ext>
            </a:extLst>
          </p:cNvPr>
          <p:cNvGrpSpPr/>
          <p:nvPr/>
        </p:nvGrpSpPr>
        <p:grpSpPr>
          <a:xfrm flipH="1">
            <a:off x="-709398" y="0"/>
            <a:ext cx="3687124" cy="6858000"/>
            <a:chOff x="-95346" y="0"/>
            <a:chExt cx="3188838" cy="6858000"/>
          </a:xfrm>
        </p:grpSpPr>
        <p:sp>
          <p:nvSpPr>
            <p:cNvPr id="9" name="Rettangolo 3">
              <a:extLst>
                <a:ext uri="{FF2B5EF4-FFF2-40B4-BE49-F238E27FC236}">
                  <a16:creationId xmlns:a16="http://schemas.microsoft.com/office/drawing/2014/main" id="{4989A9C5-38C4-ED98-AB95-29B6ABA5716A}"/>
                </a:ext>
              </a:extLst>
            </p:cNvPr>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A254FFD4-D875-F61F-B0A5-629611EF16AC}"/>
                </a:ext>
              </a:extLst>
            </p:cNvPr>
            <p:cNvSpPr txBox="1"/>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28" name="CasellaDiTesto 27">
            <a:extLst>
              <a:ext uri="{FF2B5EF4-FFF2-40B4-BE49-F238E27FC236}">
                <a16:creationId xmlns:a16="http://schemas.microsoft.com/office/drawing/2014/main" id="{B2A37DDB-44FE-041D-EAD8-B5EB2F9AC110}"/>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1" name="CasellaDiTesto 30">
            <a:extLst>
              <a:ext uri="{FF2B5EF4-FFF2-40B4-BE49-F238E27FC236}">
                <a16:creationId xmlns:a16="http://schemas.microsoft.com/office/drawing/2014/main" id="{0C49CBB7-1175-8C52-73D3-010139139505}"/>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34" name="CasellaDiTesto 33">
            <a:extLst>
              <a:ext uri="{FF2B5EF4-FFF2-40B4-BE49-F238E27FC236}">
                <a16:creationId xmlns:a16="http://schemas.microsoft.com/office/drawing/2014/main" id="{7449CF62-5A4E-10B6-4B43-4A94313147A5}"/>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35" name="CasellaDiTesto 34">
            <a:extLst>
              <a:ext uri="{FF2B5EF4-FFF2-40B4-BE49-F238E27FC236}">
                <a16:creationId xmlns:a16="http://schemas.microsoft.com/office/drawing/2014/main" id="{AD079A37-2CF2-7599-EAB7-080F7527BF68}"/>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9"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pic>
        <p:nvPicPr>
          <p:cNvPr id="48" name="Immagine 47">
            <a:extLst>
              <a:ext uri="{FF2B5EF4-FFF2-40B4-BE49-F238E27FC236}">
                <a16:creationId xmlns:a16="http://schemas.microsoft.com/office/drawing/2014/main" id="{54289787-1004-8571-8BF7-F6652AA2E7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49" name="CasellaDiTesto 48">
            <a:extLst>
              <a:ext uri="{FF2B5EF4-FFF2-40B4-BE49-F238E27FC236}">
                <a16:creationId xmlns:a16="http://schemas.microsoft.com/office/drawing/2014/main" id="{C578CFF8-8FDE-F584-0A89-65A0FBCECBD5}"/>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11" action="ppaction://hlinksldjump">
                  <a:extLst>
                    <a:ext uri="{A12FA001-AC4F-418D-AE19-62706E023703}">
                      <ahyp:hlinkClr xmlns:ahyp="http://schemas.microsoft.com/office/drawing/2018/hyperlinkcolor" val="tx"/>
                    </a:ext>
                  </a:extLst>
                </a:hlinkClick>
              </a:rPr>
              <a:t>Soluzioni</a:t>
            </a:r>
            <a:endParaRPr lang="it-IT" b="1" dirty="0">
              <a:solidFill>
                <a:srgbClr val="FFFF00"/>
              </a:solidFill>
              <a:latin typeface="Avenir Next LT Pro" panose="020B0504020202020204" pitchFamily="34" charset="0"/>
            </a:endParaRPr>
          </a:p>
        </p:txBody>
      </p:sp>
    </p:spTree>
    <p:extLst>
      <p:ext uri="{BB962C8B-B14F-4D97-AF65-F5344CB8AC3E}">
        <p14:creationId xmlns:p14="http://schemas.microsoft.com/office/powerpoint/2010/main" val="3151696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ttangolo 52">
            <a:extLst>
              <a:ext uri="{FF2B5EF4-FFF2-40B4-BE49-F238E27FC236}">
                <a16:creationId xmlns:a16="http://schemas.microsoft.com/office/drawing/2014/main" id="{686F938E-3850-8ACD-1656-5C343201BCB3}"/>
              </a:ext>
            </a:extLst>
          </p:cNvPr>
          <p:cNvSpPr/>
          <p:nvPr/>
        </p:nvSpPr>
        <p:spPr>
          <a:xfrm>
            <a:off x="8449978" y="0"/>
            <a:ext cx="374202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4" y="811819"/>
            <a:ext cx="6983675" cy="461665"/>
          </a:xfrm>
          <a:prstGeom prst="rect">
            <a:avLst/>
          </a:prstGeom>
          <a:noFill/>
        </p:spPr>
        <p:txBody>
          <a:bodyPr wrap="square" rtlCol="0">
            <a:spAutoFit/>
          </a:bodyPr>
          <a:lstStyle/>
          <a:p>
            <a:r>
              <a:rPr lang="it-IT" sz="2400" b="1" dirty="0">
                <a:solidFill>
                  <a:srgbClr val="4472C4"/>
                </a:solidFill>
              </a:rPr>
              <a:t>Migliorare le recensioni</a:t>
            </a:r>
          </a:p>
        </p:txBody>
      </p:sp>
      <p:sp>
        <p:nvSpPr>
          <p:cNvPr id="5" name="CasellaDiTesto 4">
            <a:extLst>
              <a:ext uri="{FF2B5EF4-FFF2-40B4-BE49-F238E27FC236}">
                <a16:creationId xmlns:a16="http://schemas.microsoft.com/office/drawing/2014/main" id="{D42C3A49-9076-AC8D-D441-E7E93F92A899}"/>
              </a:ext>
            </a:extLst>
          </p:cNvPr>
          <p:cNvSpPr txBox="1">
            <a:spLocks/>
          </p:cNvSpPr>
          <p:nvPr/>
        </p:nvSpPr>
        <p:spPr>
          <a:xfrm>
            <a:off x="3286834" y="584526"/>
            <a:ext cx="6983675" cy="338554"/>
          </a:xfrm>
          <a:prstGeom prst="rect">
            <a:avLst/>
          </a:prstGeom>
          <a:noFill/>
        </p:spPr>
        <p:txBody>
          <a:bodyPr wrap="square" rtlCol="0">
            <a:spAutoFit/>
          </a:bodyPr>
          <a:lstStyle/>
          <a:p>
            <a:r>
              <a:rPr lang="it-IT" sz="1600" b="1" dirty="0">
                <a:solidFill>
                  <a:srgbClr val="82A1D8"/>
                </a:solidFill>
              </a:rPr>
              <a:t>Soluzioni</a:t>
            </a:r>
          </a:p>
        </p:txBody>
      </p:sp>
      <p:pic>
        <p:nvPicPr>
          <p:cNvPr id="1026" name="Picture 2" descr="Cestino | Icona Gratis">
            <a:extLst>
              <a:ext uri="{FF2B5EF4-FFF2-40B4-BE49-F238E27FC236}">
                <a16:creationId xmlns:a16="http://schemas.microsoft.com/office/drawing/2014/main" id="{49766900-FA40-6CCF-2FD8-16FFA67D7B6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1132" y="2463765"/>
            <a:ext cx="213411" cy="2134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estino | Icona Gratis">
            <a:extLst>
              <a:ext uri="{FF2B5EF4-FFF2-40B4-BE49-F238E27FC236}">
                <a16:creationId xmlns:a16="http://schemas.microsoft.com/office/drawing/2014/main" id="{17D837B2-CF8B-1C11-16CB-F29AA7246F7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31293" y="3744400"/>
            <a:ext cx="213411" cy="213411"/>
          </a:xfrm>
          <a:prstGeom prst="rect">
            <a:avLst/>
          </a:prstGeom>
          <a:noFill/>
          <a:extLst>
            <a:ext uri="{909E8E84-426E-40DD-AFC4-6F175D3DCCD1}">
              <a14:hiddenFill xmlns:a14="http://schemas.microsoft.com/office/drawing/2010/main">
                <a:solidFill>
                  <a:srgbClr val="FFFFFF"/>
                </a:solidFill>
              </a14:hiddenFill>
            </a:ext>
          </a:extLst>
        </p:spPr>
      </p:pic>
      <p:sp>
        <p:nvSpPr>
          <p:cNvPr id="29" name="Ovale 28">
            <a:extLst>
              <a:ext uri="{FF2B5EF4-FFF2-40B4-BE49-F238E27FC236}">
                <a16:creationId xmlns:a16="http://schemas.microsoft.com/office/drawing/2014/main" id="{7CFB47A4-DBEC-8218-081B-787BD6D6EE6F}"/>
              </a:ext>
            </a:extLst>
          </p:cNvPr>
          <p:cNvSpPr/>
          <p:nvPr/>
        </p:nvSpPr>
        <p:spPr>
          <a:xfrm>
            <a:off x="6185838" y="2405226"/>
            <a:ext cx="283998" cy="313026"/>
          </a:xfrm>
          <a:prstGeom prst="ellipse">
            <a:avLst/>
          </a:prstGeom>
          <a:noFill/>
          <a:ln w="38100" cap="flat" cmpd="sng" algn="ctr">
            <a:solidFill>
              <a:srgbClr val="C00000"/>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
        <p:nvSpPr>
          <p:cNvPr id="32" name="Ovale 31">
            <a:extLst>
              <a:ext uri="{FF2B5EF4-FFF2-40B4-BE49-F238E27FC236}">
                <a16:creationId xmlns:a16="http://schemas.microsoft.com/office/drawing/2014/main" id="{70625503-849F-CE13-A936-98FB079E7C4B}"/>
              </a:ext>
            </a:extLst>
          </p:cNvPr>
          <p:cNvSpPr/>
          <p:nvPr/>
        </p:nvSpPr>
        <p:spPr>
          <a:xfrm>
            <a:off x="6096000" y="3679420"/>
            <a:ext cx="283998" cy="313026"/>
          </a:xfrm>
          <a:prstGeom prst="ellipse">
            <a:avLst/>
          </a:prstGeom>
          <a:noFill/>
          <a:ln w="38100" cap="flat" cmpd="sng" algn="ctr">
            <a:solidFill>
              <a:srgbClr val="C00000"/>
            </a:solidFill>
            <a:prstDash val="sysDot"/>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sp>
        <p:nvSpPr>
          <p:cNvPr id="33" name="CasellaDiTesto 32">
            <a:extLst>
              <a:ext uri="{FF2B5EF4-FFF2-40B4-BE49-F238E27FC236}">
                <a16:creationId xmlns:a16="http://schemas.microsoft.com/office/drawing/2014/main" id="{9C0CA29D-90F9-3009-7BF2-D6442FAE7790}"/>
              </a:ext>
            </a:extLst>
          </p:cNvPr>
          <p:cNvSpPr txBox="1">
            <a:spLocks/>
          </p:cNvSpPr>
          <p:nvPr/>
        </p:nvSpPr>
        <p:spPr>
          <a:xfrm>
            <a:off x="3266513" y="1339244"/>
            <a:ext cx="5658974" cy="292388"/>
          </a:xfrm>
          <a:prstGeom prst="rect">
            <a:avLst/>
          </a:prstGeom>
          <a:noFill/>
        </p:spPr>
        <p:txBody>
          <a:bodyPr wrap="square" rtlCol="0">
            <a:spAutoFit/>
          </a:bodyPr>
          <a:lstStyle/>
          <a:p>
            <a:r>
              <a:rPr lang="it-IT" sz="1300" b="1" spc="150" dirty="0">
                <a:solidFill>
                  <a:srgbClr val="96A0AD"/>
                </a:solidFill>
                <a:latin typeface="+mj-lt"/>
              </a:rPr>
              <a:t>Aggiunta recensioni con foto o video da parte dei clienti </a:t>
            </a:r>
          </a:p>
        </p:txBody>
      </p:sp>
      <p:sp>
        <p:nvSpPr>
          <p:cNvPr id="38" name="CasellaDiTesto 37">
            <a:extLst>
              <a:ext uri="{FF2B5EF4-FFF2-40B4-BE49-F238E27FC236}">
                <a16:creationId xmlns:a16="http://schemas.microsoft.com/office/drawing/2014/main" id="{5C3FA6DE-4ED8-A081-D204-EF28D03977CC}"/>
              </a:ext>
            </a:extLst>
          </p:cNvPr>
          <p:cNvSpPr txBox="1">
            <a:spLocks/>
          </p:cNvSpPr>
          <p:nvPr/>
        </p:nvSpPr>
        <p:spPr>
          <a:xfrm>
            <a:off x="8222503" y="2759247"/>
            <a:ext cx="3352302" cy="523220"/>
          </a:xfrm>
          <a:prstGeom prst="rect">
            <a:avLst/>
          </a:prstGeom>
          <a:noFill/>
        </p:spPr>
        <p:txBody>
          <a:bodyPr wrap="square" rtlCol="0">
            <a:spAutoFit/>
          </a:bodyPr>
          <a:lstStyle/>
          <a:p>
            <a:pPr algn="ctr"/>
            <a:r>
              <a:rPr lang="it-IT" sz="1400" b="1" spc="150" dirty="0">
                <a:solidFill>
                  <a:srgbClr val="96A0AD"/>
                </a:solidFill>
                <a:latin typeface="+mj-lt"/>
              </a:rPr>
              <a:t>Aggiunta filtri avanzati nelle recensioni</a:t>
            </a:r>
          </a:p>
        </p:txBody>
      </p:sp>
      <p:pic>
        <p:nvPicPr>
          <p:cNvPr id="9" name="Immagine 8">
            <a:extLst>
              <a:ext uri="{FF2B5EF4-FFF2-40B4-BE49-F238E27FC236}">
                <a16:creationId xmlns:a16="http://schemas.microsoft.com/office/drawing/2014/main" id="{336AAC34-587F-9A4A-6FD2-94AEE216F015}"/>
              </a:ext>
            </a:extLst>
          </p:cNvPr>
          <p:cNvPicPr>
            <a:picLocks noChangeAspect="1"/>
          </p:cNvPicPr>
          <p:nvPr/>
        </p:nvPicPr>
        <p:blipFill rotWithShape="1">
          <a:blip r:embed="rId4"/>
          <a:srcRect l="7619" t="24478" r="42011" b="6828"/>
          <a:stretch/>
        </p:blipFill>
        <p:spPr>
          <a:xfrm>
            <a:off x="3367099" y="1637354"/>
            <a:ext cx="4586071" cy="2956931"/>
          </a:xfrm>
          <a:prstGeom prst="rect">
            <a:avLst/>
          </a:prstGeom>
          <a:ln w="12700">
            <a:solidFill>
              <a:schemeClr val="accent1"/>
            </a:solidFill>
            <a:prstDash val="lgDash"/>
          </a:ln>
        </p:spPr>
      </p:pic>
      <p:pic>
        <p:nvPicPr>
          <p:cNvPr id="31" name="Immagine 30">
            <a:extLst>
              <a:ext uri="{FF2B5EF4-FFF2-40B4-BE49-F238E27FC236}">
                <a16:creationId xmlns:a16="http://schemas.microsoft.com/office/drawing/2014/main" id="{3ACEC9A5-2D55-3578-5DFA-283BDEFD952D}"/>
              </a:ext>
            </a:extLst>
          </p:cNvPr>
          <p:cNvPicPr>
            <a:picLocks noChangeAspect="1"/>
          </p:cNvPicPr>
          <p:nvPr/>
        </p:nvPicPr>
        <p:blipFill rotWithShape="1">
          <a:blip r:embed="rId5"/>
          <a:srcRect l="69510" t="33395" r="9785" b="48453"/>
          <a:stretch/>
        </p:blipFill>
        <p:spPr>
          <a:xfrm>
            <a:off x="8297610" y="3371261"/>
            <a:ext cx="3202088" cy="1647036"/>
          </a:xfrm>
          <a:prstGeom prst="rect">
            <a:avLst/>
          </a:prstGeom>
          <a:ln w="12700">
            <a:solidFill>
              <a:schemeClr val="accent1"/>
            </a:solidFill>
            <a:prstDash val="lgDash"/>
          </a:ln>
        </p:spPr>
      </p:pic>
      <p:sp>
        <p:nvSpPr>
          <p:cNvPr id="34" name="CasellaDiTesto 33">
            <a:extLst>
              <a:ext uri="{FF2B5EF4-FFF2-40B4-BE49-F238E27FC236}">
                <a16:creationId xmlns:a16="http://schemas.microsoft.com/office/drawing/2014/main" id="{67B22DDA-6349-5B02-2F6F-089E63FA53E6}"/>
              </a:ext>
            </a:extLst>
          </p:cNvPr>
          <p:cNvSpPr txBox="1"/>
          <p:nvPr/>
        </p:nvSpPr>
        <p:spPr>
          <a:xfrm>
            <a:off x="3437931" y="5157652"/>
            <a:ext cx="1331810" cy="1169551"/>
          </a:xfrm>
          <a:prstGeom prst="rect">
            <a:avLst/>
          </a:prstGeom>
          <a:noFill/>
        </p:spPr>
        <p:txBody>
          <a:bodyPr wrap="square" rtlCol="0">
            <a:spAutoFit/>
          </a:bodyPr>
          <a:lstStyle/>
          <a:p>
            <a:r>
              <a:rPr lang="it-IT" sz="1400" b="1" dirty="0">
                <a:solidFill>
                  <a:srgbClr val="96A0AD"/>
                </a:solidFill>
                <a:latin typeface="+mj-lt"/>
              </a:rPr>
              <a:t>Differenziare chiaramente tra recensioni negative e positive</a:t>
            </a:r>
          </a:p>
        </p:txBody>
      </p:sp>
      <p:pic>
        <p:nvPicPr>
          <p:cNvPr id="36" name="Immagine 35">
            <a:extLst>
              <a:ext uri="{FF2B5EF4-FFF2-40B4-BE49-F238E27FC236}">
                <a16:creationId xmlns:a16="http://schemas.microsoft.com/office/drawing/2014/main" id="{97AF3672-432D-B60B-E8E9-9687A3156613}"/>
              </a:ext>
            </a:extLst>
          </p:cNvPr>
          <p:cNvPicPr>
            <a:picLocks noChangeAspect="1"/>
          </p:cNvPicPr>
          <p:nvPr/>
        </p:nvPicPr>
        <p:blipFill rotWithShape="1">
          <a:blip r:embed="rId6"/>
          <a:srcRect l="36650" t="33395" r="49710" b="38217"/>
          <a:stretch/>
        </p:blipFill>
        <p:spPr>
          <a:xfrm>
            <a:off x="4836775" y="4879648"/>
            <a:ext cx="1500770" cy="1756974"/>
          </a:xfrm>
          <a:prstGeom prst="rect">
            <a:avLst/>
          </a:prstGeom>
          <a:ln w="12700">
            <a:solidFill>
              <a:schemeClr val="accent1"/>
            </a:solidFill>
            <a:prstDash val="lgDash"/>
          </a:ln>
        </p:spPr>
      </p:pic>
      <p:sp>
        <p:nvSpPr>
          <p:cNvPr id="37" name="CasellaDiTesto 36">
            <a:extLst>
              <a:ext uri="{FF2B5EF4-FFF2-40B4-BE49-F238E27FC236}">
                <a16:creationId xmlns:a16="http://schemas.microsoft.com/office/drawing/2014/main" id="{A995E424-1018-0E11-D12C-AC1515A25557}"/>
              </a:ext>
            </a:extLst>
          </p:cNvPr>
          <p:cNvSpPr txBox="1"/>
          <p:nvPr/>
        </p:nvSpPr>
        <p:spPr>
          <a:xfrm>
            <a:off x="9342607" y="6327203"/>
            <a:ext cx="3137635" cy="307777"/>
          </a:xfrm>
          <a:prstGeom prst="rect">
            <a:avLst/>
          </a:prstGeom>
          <a:noFill/>
        </p:spPr>
        <p:txBody>
          <a:bodyPr wrap="square" rtlCol="0">
            <a:spAutoFit/>
          </a:bodyPr>
          <a:lstStyle/>
          <a:p>
            <a:r>
              <a:rPr lang="it-IT" sz="1400" dirty="0">
                <a:solidFill>
                  <a:srgbClr val="4472C4"/>
                </a:solidFill>
              </a:rPr>
              <a:t> Figure prese dal sito di SHEIN </a:t>
            </a:r>
            <a:endParaRPr lang="it-IT" sz="1400" dirty="0"/>
          </a:p>
        </p:txBody>
      </p:sp>
      <p:grpSp>
        <p:nvGrpSpPr>
          <p:cNvPr id="2" name="Gruppo 1">
            <a:extLst>
              <a:ext uri="{FF2B5EF4-FFF2-40B4-BE49-F238E27FC236}">
                <a16:creationId xmlns:a16="http://schemas.microsoft.com/office/drawing/2014/main" id="{C952F2D4-2318-4F40-FD87-34ADDF120E8E}"/>
              </a:ext>
            </a:extLst>
          </p:cNvPr>
          <p:cNvGrpSpPr/>
          <p:nvPr/>
        </p:nvGrpSpPr>
        <p:grpSpPr>
          <a:xfrm flipH="1">
            <a:off x="-709398" y="0"/>
            <a:ext cx="3687124" cy="6858000"/>
            <a:chOff x="-95346" y="0"/>
            <a:chExt cx="3188838" cy="6858000"/>
          </a:xfrm>
        </p:grpSpPr>
        <p:sp>
          <p:nvSpPr>
            <p:cNvPr id="7" name="Rettangolo 3">
              <a:extLst>
                <a:ext uri="{FF2B5EF4-FFF2-40B4-BE49-F238E27FC236}">
                  <a16:creationId xmlns:a16="http://schemas.microsoft.com/office/drawing/2014/main" id="{7EF26105-2A69-DF23-DF06-DD571DB4233D}"/>
                </a:ext>
              </a:extLst>
            </p:cNvPr>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25C2B7F4-D1FC-B4FC-8130-2CCA7A0088B1}"/>
                </a:ext>
              </a:extLst>
            </p:cNvPr>
            <p:cNvSpPr txBox="1"/>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28" name="CasellaDiTesto 27">
            <a:extLst>
              <a:ext uri="{FF2B5EF4-FFF2-40B4-BE49-F238E27FC236}">
                <a16:creationId xmlns:a16="http://schemas.microsoft.com/office/drawing/2014/main" id="{2BEDD0F6-3D1F-6148-B806-E461C08A40B6}"/>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35" name="CasellaDiTesto 34">
            <a:extLst>
              <a:ext uri="{FF2B5EF4-FFF2-40B4-BE49-F238E27FC236}">
                <a16:creationId xmlns:a16="http://schemas.microsoft.com/office/drawing/2014/main" id="{56F6A3B7-5710-1E0A-8989-CF1573617775}"/>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39" name="CasellaDiTesto 38">
            <a:extLst>
              <a:ext uri="{FF2B5EF4-FFF2-40B4-BE49-F238E27FC236}">
                <a16:creationId xmlns:a16="http://schemas.microsoft.com/office/drawing/2014/main" id="{02533CF4-B2DE-A466-C2FA-16FAF76DF2AD}"/>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9"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40" name="CasellaDiTesto 39">
            <a:extLst>
              <a:ext uri="{FF2B5EF4-FFF2-40B4-BE49-F238E27FC236}">
                <a16:creationId xmlns:a16="http://schemas.microsoft.com/office/drawing/2014/main" id="{8B42BB10-05D9-CEFA-FBA4-E6E65D4BF25F}"/>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0"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pic>
        <p:nvPicPr>
          <p:cNvPr id="51" name="Immagine 50">
            <a:extLst>
              <a:ext uri="{FF2B5EF4-FFF2-40B4-BE49-F238E27FC236}">
                <a16:creationId xmlns:a16="http://schemas.microsoft.com/office/drawing/2014/main" id="{34A7954C-EB09-2E4F-49E4-7A1BA3DACD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52" name="CasellaDiTesto 51">
            <a:extLst>
              <a:ext uri="{FF2B5EF4-FFF2-40B4-BE49-F238E27FC236}">
                <a16:creationId xmlns:a16="http://schemas.microsoft.com/office/drawing/2014/main" id="{87BC152B-866E-549A-62A6-EB864EABD5A6}"/>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12" action="ppaction://hlinksldjump">
                  <a:extLst>
                    <a:ext uri="{A12FA001-AC4F-418D-AE19-62706E023703}">
                      <ahyp:hlinkClr xmlns:ahyp="http://schemas.microsoft.com/office/drawing/2018/hyperlinkcolor" val="tx"/>
                    </a:ext>
                  </a:extLst>
                </a:hlinkClick>
              </a:rPr>
              <a:t>Soluzioni</a:t>
            </a:r>
            <a:endParaRPr lang="it-IT" b="1" dirty="0">
              <a:solidFill>
                <a:srgbClr val="FFFF00"/>
              </a:solidFill>
              <a:latin typeface="Avenir Next LT Pro" panose="020B0504020202020204" pitchFamily="34" charset="0"/>
            </a:endParaRPr>
          </a:p>
        </p:txBody>
      </p:sp>
    </p:spTree>
    <p:extLst>
      <p:ext uri="{BB962C8B-B14F-4D97-AF65-F5344CB8AC3E}">
        <p14:creationId xmlns:p14="http://schemas.microsoft.com/office/powerpoint/2010/main" val="550104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ttangolo 65">
            <a:extLst>
              <a:ext uri="{FF2B5EF4-FFF2-40B4-BE49-F238E27FC236}">
                <a16:creationId xmlns:a16="http://schemas.microsoft.com/office/drawing/2014/main" id="{2D3A2E4C-A53E-43EB-60E7-B79E9A9BF266}"/>
              </a:ext>
            </a:extLst>
          </p:cNvPr>
          <p:cNvSpPr/>
          <p:nvPr/>
        </p:nvSpPr>
        <p:spPr>
          <a:xfrm>
            <a:off x="7630006" y="0"/>
            <a:ext cx="5143509" cy="7168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4" y="811819"/>
            <a:ext cx="6983675" cy="461665"/>
          </a:xfrm>
          <a:prstGeom prst="rect">
            <a:avLst/>
          </a:prstGeom>
          <a:noFill/>
        </p:spPr>
        <p:txBody>
          <a:bodyPr wrap="square" rtlCol="0">
            <a:spAutoFit/>
          </a:bodyPr>
          <a:lstStyle/>
          <a:p>
            <a:r>
              <a:rPr lang="it-IT" sz="2400" b="1" dirty="0">
                <a:solidFill>
                  <a:srgbClr val="4472C4"/>
                </a:solidFill>
              </a:rPr>
              <a:t>Fornire suggerimenti al cliente</a:t>
            </a:r>
          </a:p>
        </p:txBody>
      </p:sp>
      <p:sp>
        <p:nvSpPr>
          <p:cNvPr id="5" name="CasellaDiTesto 4">
            <a:extLst>
              <a:ext uri="{FF2B5EF4-FFF2-40B4-BE49-F238E27FC236}">
                <a16:creationId xmlns:a16="http://schemas.microsoft.com/office/drawing/2014/main" id="{D42C3A49-9076-AC8D-D441-E7E93F92A899}"/>
              </a:ext>
            </a:extLst>
          </p:cNvPr>
          <p:cNvSpPr txBox="1">
            <a:spLocks/>
          </p:cNvSpPr>
          <p:nvPr/>
        </p:nvSpPr>
        <p:spPr>
          <a:xfrm>
            <a:off x="3286834" y="584526"/>
            <a:ext cx="6983675" cy="338554"/>
          </a:xfrm>
          <a:prstGeom prst="rect">
            <a:avLst/>
          </a:prstGeom>
          <a:noFill/>
        </p:spPr>
        <p:txBody>
          <a:bodyPr wrap="square" rtlCol="0">
            <a:spAutoFit/>
          </a:bodyPr>
          <a:lstStyle/>
          <a:p>
            <a:r>
              <a:rPr lang="it-IT" sz="1600" b="1" dirty="0">
                <a:solidFill>
                  <a:srgbClr val="82A1D8"/>
                </a:solidFill>
              </a:rPr>
              <a:t>Soluzioni</a:t>
            </a:r>
          </a:p>
        </p:txBody>
      </p:sp>
      <p:sp>
        <p:nvSpPr>
          <p:cNvPr id="37" name="CasellaDiTesto 36">
            <a:extLst>
              <a:ext uri="{FF2B5EF4-FFF2-40B4-BE49-F238E27FC236}">
                <a16:creationId xmlns:a16="http://schemas.microsoft.com/office/drawing/2014/main" id="{A995E424-1018-0E11-D12C-AC1515A25557}"/>
              </a:ext>
            </a:extLst>
          </p:cNvPr>
          <p:cNvSpPr txBox="1"/>
          <p:nvPr/>
        </p:nvSpPr>
        <p:spPr>
          <a:xfrm>
            <a:off x="8424473" y="6352289"/>
            <a:ext cx="4055770" cy="307777"/>
          </a:xfrm>
          <a:prstGeom prst="rect">
            <a:avLst/>
          </a:prstGeom>
          <a:noFill/>
        </p:spPr>
        <p:txBody>
          <a:bodyPr wrap="square" rtlCol="0">
            <a:spAutoFit/>
          </a:bodyPr>
          <a:lstStyle/>
          <a:p>
            <a:r>
              <a:rPr lang="it-IT" sz="1400" dirty="0">
                <a:solidFill>
                  <a:srgbClr val="4472C4"/>
                </a:solidFill>
              </a:rPr>
              <a:t> Figure rappresentati la struttura di Amazon</a:t>
            </a:r>
            <a:endParaRPr lang="it-IT" sz="1400" dirty="0"/>
          </a:p>
        </p:txBody>
      </p:sp>
      <p:sp>
        <p:nvSpPr>
          <p:cNvPr id="2" name="CasellaDiTesto 1">
            <a:extLst>
              <a:ext uri="{FF2B5EF4-FFF2-40B4-BE49-F238E27FC236}">
                <a16:creationId xmlns:a16="http://schemas.microsoft.com/office/drawing/2014/main" id="{0F8905E0-ECD9-E43C-8E85-BAD1A5DD8FF2}"/>
              </a:ext>
            </a:extLst>
          </p:cNvPr>
          <p:cNvSpPr txBox="1">
            <a:spLocks/>
          </p:cNvSpPr>
          <p:nvPr/>
        </p:nvSpPr>
        <p:spPr>
          <a:xfrm>
            <a:off x="3395802" y="1703365"/>
            <a:ext cx="3638622" cy="1092607"/>
          </a:xfrm>
          <a:prstGeom prst="rect">
            <a:avLst/>
          </a:prstGeom>
          <a:noFill/>
        </p:spPr>
        <p:txBody>
          <a:bodyPr wrap="square" rtlCol="0">
            <a:spAutoFit/>
          </a:bodyPr>
          <a:lstStyle/>
          <a:p>
            <a:r>
              <a:rPr lang="it-IT" sz="1300" b="1" spc="150" dirty="0">
                <a:solidFill>
                  <a:srgbClr val="96A0AD"/>
                </a:solidFill>
                <a:latin typeface="+mj-lt"/>
              </a:rPr>
              <a:t>Nel momento in cui l’utente sta vedendo il prodotto è utile mostrare suggerimenti su altri possibili prodotti acquistabili di marche diverse (o anche varianti dello stesso prodotto) </a:t>
            </a:r>
          </a:p>
        </p:txBody>
      </p:sp>
      <p:pic>
        <p:nvPicPr>
          <p:cNvPr id="11" name="Immagine 10">
            <a:extLst>
              <a:ext uri="{FF2B5EF4-FFF2-40B4-BE49-F238E27FC236}">
                <a16:creationId xmlns:a16="http://schemas.microsoft.com/office/drawing/2014/main" id="{B6E47DF5-24DD-F63D-5A56-073D8DEAD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007" y="4053039"/>
            <a:ext cx="8453999" cy="2167358"/>
          </a:xfrm>
          <a:prstGeom prst="rect">
            <a:avLst/>
          </a:prstGeom>
          <a:ln w="12700">
            <a:solidFill>
              <a:schemeClr val="accent1"/>
            </a:solidFill>
            <a:prstDash val="lgDash"/>
          </a:ln>
        </p:spPr>
      </p:pic>
      <p:pic>
        <p:nvPicPr>
          <p:cNvPr id="30" name="Immagine 29" descr="Immagine che contiene testo&#10;&#10;Descrizione generata automaticamente">
            <a:extLst>
              <a:ext uri="{FF2B5EF4-FFF2-40B4-BE49-F238E27FC236}">
                <a16:creationId xmlns:a16="http://schemas.microsoft.com/office/drawing/2014/main" id="{E16CBCDE-B7B5-9EBB-34F3-EABB7F9BB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6734" y="1373837"/>
            <a:ext cx="3877432" cy="2451650"/>
          </a:xfrm>
          <a:prstGeom prst="rect">
            <a:avLst/>
          </a:prstGeom>
          <a:ln w="12700">
            <a:solidFill>
              <a:schemeClr val="accent1"/>
            </a:solidFill>
            <a:prstDash val="lgDash"/>
          </a:ln>
        </p:spPr>
      </p:pic>
      <p:grpSp>
        <p:nvGrpSpPr>
          <p:cNvPr id="45" name="Gruppo 44">
            <a:extLst>
              <a:ext uri="{FF2B5EF4-FFF2-40B4-BE49-F238E27FC236}">
                <a16:creationId xmlns:a16="http://schemas.microsoft.com/office/drawing/2014/main" id="{28BC334B-38B2-8ECC-C21F-DFAAADDBB7D3}"/>
              </a:ext>
            </a:extLst>
          </p:cNvPr>
          <p:cNvGrpSpPr/>
          <p:nvPr/>
        </p:nvGrpSpPr>
        <p:grpSpPr>
          <a:xfrm flipH="1">
            <a:off x="-709398" y="0"/>
            <a:ext cx="3687124" cy="6858000"/>
            <a:chOff x="-95346" y="0"/>
            <a:chExt cx="3188838" cy="6858000"/>
          </a:xfrm>
        </p:grpSpPr>
        <p:sp>
          <p:nvSpPr>
            <p:cNvPr id="46" name="Rettangolo 3">
              <a:extLst>
                <a:ext uri="{FF2B5EF4-FFF2-40B4-BE49-F238E27FC236}">
                  <a16:creationId xmlns:a16="http://schemas.microsoft.com/office/drawing/2014/main" id="{6A0581B4-5454-46CD-F915-969553093504}"/>
                </a:ext>
              </a:extLst>
            </p:cNvPr>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7" name="CasellaDiTesto 46">
              <a:extLst>
                <a:ext uri="{FF2B5EF4-FFF2-40B4-BE49-F238E27FC236}">
                  <a16:creationId xmlns:a16="http://schemas.microsoft.com/office/drawing/2014/main" id="{4DEABFDA-74D8-D99B-3047-2B08925602BF}"/>
                </a:ext>
              </a:extLst>
            </p:cNvPr>
            <p:cNvSpPr txBox="1"/>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48" name="CasellaDiTesto 47">
            <a:extLst>
              <a:ext uri="{FF2B5EF4-FFF2-40B4-BE49-F238E27FC236}">
                <a16:creationId xmlns:a16="http://schemas.microsoft.com/office/drawing/2014/main" id="{F78E94E2-0079-D712-D5CB-60D1BCCBC744}"/>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50" name="CasellaDiTesto 49">
            <a:extLst>
              <a:ext uri="{FF2B5EF4-FFF2-40B4-BE49-F238E27FC236}">
                <a16:creationId xmlns:a16="http://schemas.microsoft.com/office/drawing/2014/main" id="{0649FD69-5D51-60A7-1639-9F655E27E375}"/>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1" name="CasellaDiTesto 50">
            <a:extLst>
              <a:ext uri="{FF2B5EF4-FFF2-40B4-BE49-F238E27FC236}">
                <a16:creationId xmlns:a16="http://schemas.microsoft.com/office/drawing/2014/main" id="{90F78912-D842-C0BB-9E75-F3D8551E9BA1}"/>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41EE4CC5-4A61-731F-55C1-136AE44F24E0}"/>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pic>
        <p:nvPicPr>
          <p:cNvPr id="63" name="Immagine 62">
            <a:extLst>
              <a:ext uri="{FF2B5EF4-FFF2-40B4-BE49-F238E27FC236}">
                <a16:creationId xmlns:a16="http://schemas.microsoft.com/office/drawing/2014/main" id="{F10C0819-5A9A-457C-0644-C1DA5049FF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64" name="CasellaDiTesto 63">
            <a:extLst>
              <a:ext uri="{FF2B5EF4-FFF2-40B4-BE49-F238E27FC236}">
                <a16:creationId xmlns:a16="http://schemas.microsoft.com/office/drawing/2014/main" id="{924D2456-AC00-6120-0D95-AF6D2E4A02BF}"/>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10" action="ppaction://hlinksldjump">
                  <a:extLst>
                    <a:ext uri="{A12FA001-AC4F-418D-AE19-62706E023703}">
                      <ahyp:hlinkClr xmlns:ahyp="http://schemas.microsoft.com/office/drawing/2018/hyperlinkcolor" val="tx"/>
                    </a:ext>
                  </a:extLst>
                </a:hlinkClick>
              </a:rPr>
              <a:t>Soluzioni</a:t>
            </a:r>
            <a:endParaRPr lang="it-IT" b="1" dirty="0">
              <a:solidFill>
                <a:srgbClr val="FFFF00"/>
              </a:solidFill>
              <a:latin typeface="Avenir Next LT Pro" panose="020B0504020202020204" pitchFamily="34" charset="0"/>
            </a:endParaRPr>
          </a:p>
        </p:txBody>
      </p:sp>
    </p:spTree>
    <p:extLst>
      <p:ext uri="{BB962C8B-B14F-4D97-AF65-F5344CB8AC3E}">
        <p14:creationId xmlns:p14="http://schemas.microsoft.com/office/powerpoint/2010/main" val="940455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a:extLst>
              <a:ext uri="{FF2B5EF4-FFF2-40B4-BE49-F238E27FC236}">
                <a16:creationId xmlns:a16="http://schemas.microsoft.com/office/drawing/2014/main" id="{26E6DE01-89E9-5989-F908-1D998903B4C4}"/>
              </a:ext>
            </a:extLst>
          </p:cNvPr>
          <p:cNvSpPr txBox="1">
            <a:spLocks/>
          </p:cNvSpPr>
          <p:nvPr/>
        </p:nvSpPr>
        <p:spPr>
          <a:xfrm>
            <a:off x="3286834" y="811819"/>
            <a:ext cx="7458678" cy="830997"/>
          </a:xfrm>
          <a:prstGeom prst="rect">
            <a:avLst/>
          </a:prstGeom>
          <a:noFill/>
        </p:spPr>
        <p:txBody>
          <a:bodyPr wrap="square" rtlCol="0">
            <a:spAutoFit/>
          </a:bodyPr>
          <a:lstStyle/>
          <a:p>
            <a:r>
              <a:rPr lang="it-IT" sz="2400" b="1" dirty="0">
                <a:solidFill>
                  <a:srgbClr val="4472C4"/>
                </a:solidFill>
              </a:rPr>
              <a:t>In sintesi, alcune macro-modifiche che andrebbero apportate…</a:t>
            </a:r>
          </a:p>
        </p:txBody>
      </p:sp>
      <p:sp>
        <p:nvSpPr>
          <p:cNvPr id="5" name="CasellaDiTesto 4">
            <a:extLst>
              <a:ext uri="{FF2B5EF4-FFF2-40B4-BE49-F238E27FC236}">
                <a16:creationId xmlns:a16="http://schemas.microsoft.com/office/drawing/2014/main" id="{D42C3A49-9076-AC8D-D441-E7E93F92A899}"/>
              </a:ext>
            </a:extLst>
          </p:cNvPr>
          <p:cNvSpPr txBox="1">
            <a:spLocks/>
          </p:cNvSpPr>
          <p:nvPr/>
        </p:nvSpPr>
        <p:spPr>
          <a:xfrm>
            <a:off x="3286834" y="584526"/>
            <a:ext cx="6983675" cy="338554"/>
          </a:xfrm>
          <a:prstGeom prst="rect">
            <a:avLst/>
          </a:prstGeom>
          <a:noFill/>
        </p:spPr>
        <p:txBody>
          <a:bodyPr wrap="square" rtlCol="0">
            <a:spAutoFit/>
          </a:bodyPr>
          <a:lstStyle/>
          <a:p>
            <a:r>
              <a:rPr lang="it-IT" sz="1600" b="1" dirty="0">
                <a:solidFill>
                  <a:srgbClr val="82A1D8"/>
                </a:solidFill>
              </a:rPr>
              <a:t>Conclusioni</a:t>
            </a:r>
          </a:p>
        </p:txBody>
      </p:sp>
      <p:sp>
        <p:nvSpPr>
          <p:cNvPr id="37" name="CasellaDiTesto 36">
            <a:extLst>
              <a:ext uri="{FF2B5EF4-FFF2-40B4-BE49-F238E27FC236}">
                <a16:creationId xmlns:a16="http://schemas.microsoft.com/office/drawing/2014/main" id="{A995E424-1018-0E11-D12C-AC1515A25557}"/>
              </a:ext>
            </a:extLst>
          </p:cNvPr>
          <p:cNvSpPr txBox="1"/>
          <p:nvPr/>
        </p:nvSpPr>
        <p:spPr>
          <a:xfrm>
            <a:off x="8424473" y="6352289"/>
            <a:ext cx="4055770" cy="307777"/>
          </a:xfrm>
          <a:prstGeom prst="rect">
            <a:avLst/>
          </a:prstGeom>
          <a:noFill/>
        </p:spPr>
        <p:txBody>
          <a:bodyPr wrap="square" rtlCol="0">
            <a:spAutoFit/>
          </a:bodyPr>
          <a:lstStyle/>
          <a:p>
            <a:r>
              <a:rPr lang="it-IT" sz="1400" dirty="0">
                <a:solidFill>
                  <a:srgbClr val="4472C4"/>
                </a:solidFill>
              </a:rPr>
              <a:t> Figure rappresentati la struttura di Amazon</a:t>
            </a:r>
            <a:endParaRPr lang="it-IT" sz="1400" dirty="0"/>
          </a:p>
        </p:txBody>
      </p:sp>
      <p:grpSp>
        <p:nvGrpSpPr>
          <p:cNvPr id="45" name="Gruppo 44">
            <a:extLst>
              <a:ext uri="{FF2B5EF4-FFF2-40B4-BE49-F238E27FC236}">
                <a16:creationId xmlns:a16="http://schemas.microsoft.com/office/drawing/2014/main" id="{28BC334B-38B2-8ECC-C21F-DFAAADDBB7D3}"/>
              </a:ext>
            </a:extLst>
          </p:cNvPr>
          <p:cNvGrpSpPr/>
          <p:nvPr/>
        </p:nvGrpSpPr>
        <p:grpSpPr>
          <a:xfrm flipH="1">
            <a:off x="-709398" y="0"/>
            <a:ext cx="3687124" cy="6858000"/>
            <a:chOff x="-95346" y="0"/>
            <a:chExt cx="3188838" cy="6858000"/>
          </a:xfrm>
        </p:grpSpPr>
        <p:sp>
          <p:nvSpPr>
            <p:cNvPr id="46" name="Rettangolo 3">
              <a:extLst>
                <a:ext uri="{FF2B5EF4-FFF2-40B4-BE49-F238E27FC236}">
                  <a16:creationId xmlns:a16="http://schemas.microsoft.com/office/drawing/2014/main" id="{6A0581B4-5454-46CD-F915-969553093504}"/>
                </a:ext>
              </a:extLst>
            </p:cNvPr>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7" name="CasellaDiTesto 46">
              <a:extLst>
                <a:ext uri="{FF2B5EF4-FFF2-40B4-BE49-F238E27FC236}">
                  <a16:creationId xmlns:a16="http://schemas.microsoft.com/office/drawing/2014/main" id="{4DEABFDA-74D8-D99B-3047-2B08925602BF}"/>
                </a:ext>
              </a:extLst>
            </p:cNvPr>
            <p:cNvSpPr txBox="1"/>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48" name="CasellaDiTesto 47">
            <a:extLst>
              <a:ext uri="{FF2B5EF4-FFF2-40B4-BE49-F238E27FC236}">
                <a16:creationId xmlns:a16="http://schemas.microsoft.com/office/drawing/2014/main" id="{F78E94E2-0079-D712-D5CB-60D1BCCBC744}"/>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50" name="CasellaDiTesto 49">
            <a:extLst>
              <a:ext uri="{FF2B5EF4-FFF2-40B4-BE49-F238E27FC236}">
                <a16:creationId xmlns:a16="http://schemas.microsoft.com/office/drawing/2014/main" id="{0649FD69-5D51-60A7-1639-9F655E27E375}"/>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1" name="CasellaDiTesto 50">
            <a:extLst>
              <a:ext uri="{FF2B5EF4-FFF2-40B4-BE49-F238E27FC236}">
                <a16:creationId xmlns:a16="http://schemas.microsoft.com/office/drawing/2014/main" id="{90F78912-D842-C0BB-9E75-F3D8551E9BA1}"/>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41EE4CC5-4A61-731F-55C1-136AE44F24E0}"/>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b="1" u="sng" dirty="0">
                <a:solidFill>
                  <a:srgbClr val="FFFF00"/>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Conclusio</a:t>
            </a:r>
            <a:r>
              <a:rPr lang="it-IT" b="1" u="sng" dirty="0">
                <a:solidFill>
                  <a:srgbClr val="FFFF00"/>
                </a:solidFill>
                <a:latin typeface="Avenir Next LT Pro" panose="020B0504020202020204" pitchFamily="34" charset="0"/>
              </a:rPr>
              <a:t>ni</a:t>
            </a:r>
          </a:p>
        </p:txBody>
      </p:sp>
      <p:pic>
        <p:nvPicPr>
          <p:cNvPr id="63" name="Immagine 62">
            <a:extLst>
              <a:ext uri="{FF2B5EF4-FFF2-40B4-BE49-F238E27FC236}">
                <a16:creationId xmlns:a16="http://schemas.microsoft.com/office/drawing/2014/main" id="{F10C0819-5A9A-457C-0644-C1DA5049FF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64" name="CasellaDiTesto 63">
            <a:extLst>
              <a:ext uri="{FF2B5EF4-FFF2-40B4-BE49-F238E27FC236}">
                <a16:creationId xmlns:a16="http://schemas.microsoft.com/office/drawing/2014/main" id="{924D2456-AC00-6120-0D95-AF6D2E4A02BF}"/>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
        <p:nvSpPr>
          <p:cNvPr id="2" name="CasellaDiTesto 1">
            <a:extLst>
              <a:ext uri="{FF2B5EF4-FFF2-40B4-BE49-F238E27FC236}">
                <a16:creationId xmlns:a16="http://schemas.microsoft.com/office/drawing/2014/main" id="{114CDBE2-C83A-9EBC-2039-ECB11FA7FE96}"/>
              </a:ext>
            </a:extLst>
          </p:cNvPr>
          <p:cNvSpPr txBox="1">
            <a:spLocks/>
          </p:cNvSpPr>
          <p:nvPr/>
        </p:nvSpPr>
        <p:spPr>
          <a:xfrm>
            <a:off x="3357004" y="1759535"/>
            <a:ext cx="7293067" cy="2542363"/>
          </a:xfrm>
          <a:prstGeom prst="rect">
            <a:avLst/>
          </a:prstGeom>
          <a:noFill/>
        </p:spPr>
        <p:txBody>
          <a:bodyPr wrap="square" rtlCol="0">
            <a:spAutoFit/>
          </a:bodyPr>
          <a:lstStyle/>
          <a:p>
            <a:pPr>
              <a:lnSpc>
                <a:spcPct val="150000"/>
              </a:lnSpc>
            </a:pPr>
            <a:r>
              <a:rPr lang="it-IT" dirty="0">
                <a:solidFill>
                  <a:srgbClr val="4472C4"/>
                </a:solidFill>
              </a:rPr>
              <a:t>In generale:</a:t>
            </a:r>
          </a:p>
          <a:p>
            <a:pPr marL="285750" indent="-285750">
              <a:lnSpc>
                <a:spcPct val="150000"/>
              </a:lnSpc>
              <a:buFont typeface="Arial" panose="020B0604020202020204" pitchFamily="34" charset="0"/>
              <a:buChar char="•"/>
            </a:pPr>
            <a:r>
              <a:rPr lang="it-IT" dirty="0">
                <a:solidFill>
                  <a:srgbClr val="4472C4"/>
                </a:solidFill>
              </a:rPr>
              <a:t>Il sito dovrebbe fornire più feedback all’utente, anche in riferimento al passaggio del mouse sopra i prodotti </a:t>
            </a:r>
          </a:p>
          <a:p>
            <a:pPr>
              <a:lnSpc>
                <a:spcPct val="150000"/>
              </a:lnSpc>
            </a:pPr>
            <a:r>
              <a:rPr lang="it-IT" dirty="0">
                <a:solidFill>
                  <a:srgbClr val="4472C4"/>
                </a:solidFill>
              </a:rPr>
              <a:t>Con particolare attenzione all’homepage:</a:t>
            </a:r>
          </a:p>
          <a:p>
            <a:pPr marL="285750" indent="-285750">
              <a:lnSpc>
                <a:spcPct val="150000"/>
              </a:lnSpc>
              <a:buFont typeface="Arial" panose="020B0604020202020204" pitchFamily="34" charset="0"/>
              <a:buChar char="•"/>
            </a:pPr>
            <a:r>
              <a:rPr lang="it-IT" dirty="0">
                <a:solidFill>
                  <a:srgbClr val="4472C4"/>
                </a:solidFill>
              </a:rPr>
              <a:t>Rimozione di pubblicità in eccesso;</a:t>
            </a:r>
          </a:p>
          <a:p>
            <a:pPr marL="285750" indent="-285750">
              <a:lnSpc>
                <a:spcPct val="150000"/>
              </a:lnSpc>
              <a:buFont typeface="Arial" panose="020B0604020202020204" pitchFamily="34" charset="0"/>
              <a:buChar char="•"/>
            </a:pPr>
            <a:r>
              <a:rPr lang="it-IT" dirty="0">
                <a:solidFill>
                  <a:srgbClr val="4472C4"/>
                </a:solidFill>
              </a:rPr>
              <a:t>Semplificazione struttura sito con presenza prodotti;</a:t>
            </a:r>
          </a:p>
        </p:txBody>
      </p:sp>
    </p:spTree>
    <p:extLst>
      <p:ext uri="{BB962C8B-B14F-4D97-AF65-F5344CB8AC3E}">
        <p14:creationId xmlns:p14="http://schemas.microsoft.com/office/powerpoint/2010/main" val="2229737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F8181BF-DC11-FB6A-5129-E6385CC2D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632" y="5162"/>
            <a:ext cx="5868758" cy="3352800"/>
          </a:xfrm>
          <a:prstGeom prst="rect">
            <a:avLst/>
          </a:prstGeom>
        </p:spPr>
      </p:pic>
      <p:grpSp>
        <p:nvGrpSpPr>
          <p:cNvPr id="45" name="Gruppo 44">
            <a:extLst>
              <a:ext uri="{FF2B5EF4-FFF2-40B4-BE49-F238E27FC236}">
                <a16:creationId xmlns:a16="http://schemas.microsoft.com/office/drawing/2014/main" id="{28BC334B-38B2-8ECC-C21F-DFAAADDBB7D3}"/>
              </a:ext>
            </a:extLst>
          </p:cNvPr>
          <p:cNvGrpSpPr/>
          <p:nvPr/>
        </p:nvGrpSpPr>
        <p:grpSpPr>
          <a:xfrm flipH="1">
            <a:off x="-709398" y="0"/>
            <a:ext cx="3687124" cy="6858000"/>
            <a:chOff x="-95346" y="0"/>
            <a:chExt cx="3188838" cy="6858000"/>
          </a:xfrm>
        </p:grpSpPr>
        <p:sp>
          <p:nvSpPr>
            <p:cNvPr id="46" name="Rettangolo 3">
              <a:extLst>
                <a:ext uri="{FF2B5EF4-FFF2-40B4-BE49-F238E27FC236}">
                  <a16:creationId xmlns:a16="http://schemas.microsoft.com/office/drawing/2014/main" id="{6A0581B4-5454-46CD-F915-969553093504}"/>
                </a:ext>
              </a:extLst>
            </p:cNvPr>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7" name="CasellaDiTesto 46">
              <a:extLst>
                <a:ext uri="{FF2B5EF4-FFF2-40B4-BE49-F238E27FC236}">
                  <a16:creationId xmlns:a16="http://schemas.microsoft.com/office/drawing/2014/main" id="{4DEABFDA-74D8-D99B-3047-2B08925602BF}"/>
                </a:ext>
              </a:extLst>
            </p:cNvPr>
            <p:cNvSpPr txBox="1"/>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48" name="CasellaDiTesto 47">
            <a:extLst>
              <a:ext uri="{FF2B5EF4-FFF2-40B4-BE49-F238E27FC236}">
                <a16:creationId xmlns:a16="http://schemas.microsoft.com/office/drawing/2014/main" id="{F78E94E2-0079-D712-D5CB-60D1BCCBC744}"/>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50" name="CasellaDiTesto 49">
            <a:extLst>
              <a:ext uri="{FF2B5EF4-FFF2-40B4-BE49-F238E27FC236}">
                <a16:creationId xmlns:a16="http://schemas.microsoft.com/office/drawing/2014/main" id="{0649FD69-5D51-60A7-1639-9F655E27E375}"/>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1" name="CasellaDiTesto 50">
            <a:extLst>
              <a:ext uri="{FF2B5EF4-FFF2-40B4-BE49-F238E27FC236}">
                <a16:creationId xmlns:a16="http://schemas.microsoft.com/office/drawing/2014/main" id="{90F78912-D842-C0BB-9E75-F3D8551E9BA1}"/>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41EE4CC5-4A61-731F-55C1-136AE44F24E0}"/>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Conclusioni</a:t>
            </a:r>
            <a:endParaRPr lang="it-IT" b="1" dirty="0">
              <a:solidFill>
                <a:srgbClr val="FFFF00"/>
              </a:solidFill>
              <a:latin typeface="Avenir Next LT Pro" panose="020B0504020202020204" pitchFamily="34" charset="0"/>
            </a:endParaRPr>
          </a:p>
        </p:txBody>
      </p:sp>
      <p:sp>
        <p:nvSpPr>
          <p:cNvPr id="64" name="CasellaDiTesto 63">
            <a:extLst>
              <a:ext uri="{FF2B5EF4-FFF2-40B4-BE49-F238E27FC236}">
                <a16:creationId xmlns:a16="http://schemas.microsoft.com/office/drawing/2014/main" id="{924D2456-AC00-6120-0D95-AF6D2E4A02BF}"/>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8"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pic>
        <p:nvPicPr>
          <p:cNvPr id="7" name="Immagine 6">
            <a:extLst>
              <a:ext uri="{FF2B5EF4-FFF2-40B4-BE49-F238E27FC236}">
                <a16:creationId xmlns:a16="http://schemas.microsoft.com/office/drawing/2014/main" id="{D133B975-E3DC-C772-9E5C-E31D95A17DC0}"/>
              </a:ext>
            </a:extLst>
          </p:cNvPr>
          <p:cNvPicPr>
            <a:picLocks noChangeAspect="1"/>
          </p:cNvPicPr>
          <p:nvPr/>
        </p:nvPicPr>
        <p:blipFill rotWithShape="1">
          <a:blip r:embed="rId9">
            <a:extLst>
              <a:ext uri="{28A0092B-C50C-407E-A947-70E740481C1C}">
                <a14:useLocalDpi xmlns:a14="http://schemas.microsoft.com/office/drawing/2010/main" val="0"/>
              </a:ext>
            </a:extLst>
          </a:blip>
          <a:srcRect t="-1024" b="11192"/>
          <a:stretch/>
        </p:blipFill>
        <p:spPr>
          <a:xfrm>
            <a:off x="3482631" y="3180163"/>
            <a:ext cx="5778125" cy="2328421"/>
          </a:xfrm>
          <a:prstGeom prst="rect">
            <a:avLst/>
          </a:prstGeom>
        </p:spPr>
      </p:pic>
      <p:pic>
        <p:nvPicPr>
          <p:cNvPr id="9" name="Immagine 8">
            <a:extLst>
              <a:ext uri="{FF2B5EF4-FFF2-40B4-BE49-F238E27FC236}">
                <a16:creationId xmlns:a16="http://schemas.microsoft.com/office/drawing/2014/main" id="{C4AC2B19-F913-9C13-9AE5-EF76581966DE}"/>
              </a:ext>
            </a:extLst>
          </p:cNvPr>
          <p:cNvPicPr>
            <a:picLocks noChangeAspect="1"/>
          </p:cNvPicPr>
          <p:nvPr/>
        </p:nvPicPr>
        <p:blipFill rotWithShape="1">
          <a:blip r:embed="rId10">
            <a:extLst>
              <a:ext uri="{28A0092B-C50C-407E-A947-70E740481C1C}">
                <a14:useLocalDpi xmlns:a14="http://schemas.microsoft.com/office/drawing/2010/main" val="0"/>
              </a:ext>
            </a:extLst>
          </a:blip>
          <a:srcRect b="44297"/>
          <a:stretch/>
        </p:blipFill>
        <p:spPr>
          <a:xfrm>
            <a:off x="3482631" y="5356760"/>
            <a:ext cx="5865321" cy="1526068"/>
          </a:xfrm>
          <a:prstGeom prst="rect">
            <a:avLst/>
          </a:prstGeom>
        </p:spPr>
      </p:pic>
      <p:sp>
        <p:nvSpPr>
          <p:cNvPr id="37" name="CasellaDiTesto 36">
            <a:extLst>
              <a:ext uri="{FF2B5EF4-FFF2-40B4-BE49-F238E27FC236}">
                <a16:creationId xmlns:a16="http://schemas.microsoft.com/office/drawing/2014/main" id="{A995E424-1018-0E11-D12C-AC1515A25557}"/>
              </a:ext>
            </a:extLst>
          </p:cNvPr>
          <p:cNvSpPr txBox="1"/>
          <p:nvPr/>
        </p:nvSpPr>
        <p:spPr>
          <a:xfrm>
            <a:off x="10253273" y="223639"/>
            <a:ext cx="1794183" cy="738664"/>
          </a:xfrm>
          <a:prstGeom prst="rect">
            <a:avLst/>
          </a:prstGeom>
          <a:noFill/>
        </p:spPr>
        <p:txBody>
          <a:bodyPr wrap="square" rtlCol="0">
            <a:spAutoFit/>
          </a:bodyPr>
          <a:lstStyle/>
          <a:p>
            <a:r>
              <a:rPr lang="it-IT" sz="1400" dirty="0">
                <a:solidFill>
                  <a:srgbClr val="4472C4"/>
                </a:solidFill>
              </a:rPr>
              <a:t> Figure rappresentati </a:t>
            </a:r>
            <a:r>
              <a:rPr lang="it-IT" sz="1400">
                <a:solidFill>
                  <a:srgbClr val="4472C4"/>
                </a:solidFill>
              </a:rPr>
              <a:t>l’homepage di </a:t>
            </a:r>
            <a:r>
              <a:rPr lang="it-IT" sz="1400" dirty="0">
                <a:solidFill>
                  <a:srgbClr val="4472C4"/>
                </a:solidFill>
              </a:rPr>
              <a:t>Carrefour</a:t>
            </a:r>
            <a:endParaRPr lang="it-IT" sz="1400" dirty="0"/>
          </a:p>
        </p:txBody>
      </p:sp>
      <p:cxnSp>
        <p:nvCxnSpPr>
          <p:cNvPr id="32" name="Connettore diritto 31">
            <a:extLst>
              <a:ext uri="{FF2B5EF4-FFF2-40B4-BE49-F238E27FC236}">
                <a16:creationId xmlns:a16="http://schemas.microsoft.com/office/drawing/2014/main" id="{7DF14B5B-BC11-B802-E395-7DF03AAB3E4E}"/>
              </a:ext>
            </a:extLst>
          </p:cNvPr>
          <p:cNvCxnSpPr>
            <a:cxnSpLocks/>
          </p:cNvCxnSpPr>
          <p:nvPr/>
        </p:nvCxnSpPr>
        <p:spPr>
          <a:xfrm>
            <a:off x="3480910" y="2375993"/>
            <a:ext cx="5868759" cy="995944"/>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D98AAD70-A42B-55AA-597F-F70421E206DD}"/>
              </a:ext>
            </a:extLst>
          </p:cNvPr>
          <p:cNvCxnSpPr>
            <a:cxnSpLocks/>
          </p:cNvCxnSpPr>
          <p:nvPr/>
        </p:nvCxnSpPr>
        <p:spPr>
          <a:xfrm>
            <a:off x="3482630" y="4529197"/>
            <a:ext cx="5865322" cy="105139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E219B926-E39A-7126-EE8A-088DB57FA6CE}"/>
              </a:ext>
            </a:extLst>
          </p:cNvPr>
          <p:cNvSpPr txBox="1">
            <a:spLocks/>
          </p:cNvSpPr>
          <p:nvPr/>
        </p:nvSpPr>
        <p:spPr>
          <a:xfrm>
            <a:off x="9438586" y="2868702"/>
            <a:ext cx="2860618" cy="692497"/>
          </a:xfrm>
          <a:prstGeom prst="rect">
            <a:avLst/>
          </a:prstGeom>
          <a:noFill/>
        </p:spPr>
        <p:txBody>
          <a:bodyPr wrap="square" rtlCol="0">
            <a:spAutoFit/>
          </a:bodyPr>
          <a:lstStyle/>
          <a:p>
            <a:r>
              <a:rPr lang="it-IT" sz="1300" b="1" spc="150" dirty="0">
                <a:solidFill>
                  <a:srgbClr val="96A0AD"/>
                </a:solidFill>
                <a:latin typeface="+mj-lt"/>
              </a:rPr>
              <a:t>Rimozione delle pubblicità/promozioni in eccesso</a:t>
            </a:r>
          </a:p>
        </p:txBody>
      </p:sp>
      <p:sp>
        <p:nvSpPr>
          <p:cNvPr id="20" name="CasellaDiTesto 19">
            <a:extLst>
              <a:ext uri="{FF2B5EF4-FFF2-40B4-BE49-F238E27FC236}">
                <a16:creationId xmlns:a16="http://schemas.microsoft.com/office/drawing/2014/main" id="{70C521E2-9F17-CEE9-8C34-C58549684852}"/>
              </a:ext>
            </a:extLst>
          </p:cNvPr>
          <p:cNvSpPr txBox="1">
            <a:spLocks/>
          </p:cNvSpPr>
          <p:nvPr/>
        </p:nvSpPr>
        <p:spPr>
          <a:xfrm>
            <a:off x="9438586" y="5221376"/>
            <a:ext cx="2860618" cy="492443"/>
          </a:xfrm>
          <a:prstGeom prst="rect">
            <a:avLst/>
          </a:prstGeom>
          <a:noFill/>
        </p:spPr>
        <p:txBody>
          <a:bodyPr wrap="square" rtlCol="0">
            <a:spAutoFit/>
          </a:bodyPr>
          <a:lstStyle/>
          <a:p>
            <a:r>
              <a:rPr lang="it-IT" sz="1300" b="1" spc="150" dirty="0">
                <a:solidFill>
                  <a:srgbClr val="96A0AD"/>
                </a:solidFill>
                <a:latin typeface="+mj-lt"/>
              </a:rPr>
              <a:t>Rimozione della sezione spesa veloce </a:t>
            </a:r>
          </a:p>
        </p:txBody>
      </p:sp>
      <p:sp>
        <p:nvSpPr>
          <p:cNvPr id="23" name="Rettangolo con angoli arrotondati 22">
            <a:extLst>
              <a:ext uri="{FF2B5EF4-FFF2-40B4-BE49-F238E27FC236}">
                <a16:creationId xmlns:a16="http://schemas.microsoft.com/office/drawing/2014/main" id="{E7B2482E-54F1-D12E-2C54-04BD250BF09C}"/>
              </a:ext>
            </a:extLst>
          </p:cNvPr>
          <p:cNvSpPr/>
          <p:nvPr/>
        </p:nvSpPr>
        <p:spPr>
          <a:xfrm>
            <a:off x="9612149" y="1892440"/>
            <a:ext cx="2513491" cy="4112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Vedi tutte le promozioni</a:t>
            </a:r>
          </a:p>
        </p:txBody>
      </p:sp>
      <p:cxnSp>
        <p:nvCxnSpPr>
          <p:cNvPr id="27" name="Connettore 2 26">
            <a:extLst>
              <a:ext uri="{FF2B5EF4-FFF2-40B4-BE49-F238E27FC236}">
                <a16:creationId xmlns:a16="http://schemas.microsoft.com/office/drawing/2014/main" id="{6F0EA145-5BEE-FBEB-84A8-4809257E8B58}"/>
              </a:ext>
            </a:extLst>
          </p:cNvPr>
          <p:cNvCxnSpPr>
            <a:cxnSpLocks/>
          </p:cNvCxnSpPr>
          <p:nvPr/>
        </p:nvCxnSpPr>
        <p:spPr>
          <a:xfrm flipV="1">
            <a:off x="6347012" y="2098084"/>
            <a:ext cx="3091574" cy="19579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30" name="Connettore 2 29">
            <a:extLst>
              <a:ext uri="{FF2B5EF4-FFF2-40B4-BE49-F238E27FC236}">
                <a16:creationId xmlns:a16="http://schemas.microsoft.com/office/drawing/2014/main" id="{06D2BCF3-34A2-D028-127C-CB675E2C4AEE}"/>
              </a:ext>
            </a:extLst>
          </p:cNvPr>
          <p:cNvCxnSpPr>
            <a:cxnSpLocks/>
          </p:cNvCxnSpPr>
          <p:nvPr/>
        </p:nvCxnSpPr>
        <p:spPr>
          <a:xfrm flipH="1" flipV="1">
            <a:off x="5252224" y="292794"/>
            <a:ext cx="4229545" cy="1602059"/>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09736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Connettore diritto 34">
            <a:extLst>
              <a:ext uri="{FF2B5EF4-FFF2-40B4-BE49-F238E27FC236}">
                <a16:creationId xmlns:a16="http://schemas.microsoft.com/office/drawing/2014/main" id="{D649976C-86AD-CE97-304B-0F36E895B8F9}"/>
              </a:ext>
            </a:extLst>
          </p:cNvPr>
          <p:cNvCxnSpPr>
            <a:cxnSpLocks/>
            <a:stCxn id="20" idx="2"/>
            <a:endCxn id="33"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CFCF1F02-5E69-940D-3A2D-62B9C2B32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3900596" y="1459496"/>
            <a:ext cx="6983675" cy="461665"/>
          </a:xfrm>
          <a:prstGeom prst="rect">
            <a:avLst/>
          </a:prstGeom>
          <a:noFill/>
        </p:spPr>
        <p:txBody>
          <a:bodyPr wrap="square" rtlCol="0">
            <a:spAutoFit/>
          </a:bodyPr>
          <a:lstStyle/>
          <a:p>
            <a:r>
              <a:rPr lang="it-IT" sz="2400" b="1" dirty="0">
                <a:solidFill>
                  <a:schemeClr val="accent1"/>
                </a:solidFill>
              </a:rPr>
              <a:t>Presenza dei </a:t>
            </a:r>
            <a:r>
              <a:rPr lang="it-IT" sz="2400" b="1" dirty="0">
                <a:solidFill>
                  <a:srgbClr val="0970E6"/>
                </a:solidFill>
              </a:rPr>
              <a:t>feedback delle azioni degli utenti</a:t>
            </a: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3900596" y="1294828"/>
            <a:ext cx="6983675" cy="338554"/>
          </a:xfrm>
          <a:prstGeom prst="rect">
            <a:avLst/>
          </a:prstGeom>
          <a:noFill/>
        </p:spPr>
        <p:txBody>
          <a:bodyPr wrap="square" rtlCol="0">
            <a:spAutoFit/>
          </a:bodyPr>
          <a:lstStyle/>
          <a:p>
            <a:r>
              <a:rPr lang="it-IT" sz="1600" b="1" dirty="0">
                <a:solidFill>
                  <a:srgbClr val="0970E6"/>
                </a:solidFill>
              </a:rPr>
              <a:t>Problemi rilevati tramite le euristiche /</a:t>
            </a:r>
          </a:p>
        </p:txBody>
      </p:sp>
      <p:sp>
        <p:nvSpPr>
          <p:cNvPr id="6" name="CasellaDiTesto 5">
            <a:extLst>
              <a:ext uri="{FF2B5EF4-FFF2-40B4-BE49-F238E27FC236}">
                <a16:creationId xmlns:a16="http://schemas.microsoft.com/office/drawing/2014/main" id="{454FE9CE-F64D-C3FA-5EB5-5036309A7433}"/>
              </a:ext>
            </a:extLst>
          </p:cNvPr>
          <p:cNvSpPr txBox="1">
            <a:spLocks/>
          </p:cNvSpPr>
          <p:nvPr/>
        </p:nvSpPr>
        <p:spPr>
          <a:xfrm>
            <a:off x="3508427" y="2327695"/>
            <a:ext cx="7563655" cy="2862322"/>
          </a:xfrm>
          <a:prstGeom prst="rect">
            <a:avLst/>
          </a:prstGeom>
          <a:noFill/>
        </p:spPr>
        <p:txBody>
          <a:bodyPr wrap="square" rtlCol="0">
            <a:spAutoFit/>
          </a:bodyPr>
          <a:lstStyle/>
          <a:p>
            <a:pPr algn="just"/>
            <a:r>
              <a:rPr lang="it-IT" dirty="0">
                <a:solidFill>
                  <a:srgbClr val="4472C4"/>
                </a:solidFill>
              </a:rPr>
              <a:t>Seguendo i principi della prima euristica, sulla visibilità dello stato del sistema si è notato che:</a:t>
            </a:r>
          </a:p>
          <a:p>
            <a:pPr marL="285750" indent="-285750" algn="just">
              <a:buFont typeface="Arial" panose="020B0604020202020204" pitchFamily="34" charset="0"/>
              <a:buChar char="•"/>
            </a:pPr>
            <a:r>
              <a:rPr lang="it-IT" dirty="0">
                <a:solidFill>
                  <a:srgbClr val="4472C4"/>
                </a:solidFill>
              </a:rPr>
              <a:t>Non è visibile un messaggio di </a:t>
            </a:r>
            <a:r>
              <a:rPr lang="it-IT" b="1" dirty="0">
                <a:solidFill>
                  <a:srgbClr val="C00000"/>
                </a:solidFill>
              </a:rPr>
              <a:t>feedback dell’aggiunta del prodotto al carrello;</a:t>
            </a:r>
          </a:p>
          <a:p>
            <a:pPr marL="285750" indent="-285750" algn="just">
              <a:buFont typeface="Arial" panose="020B0604020202020204" pitchFamily="34" charset="0"/>
              <a:buChar char="•"/>
            </a:pPr>
            <a:r>
              <a:rPr lang="it-IT" dirty="0">
                <a:solidFill>
                  <a:srgbClr val="4472C4"/>
                </a:solidFill>
              </a:rPr>
              <a:t>Non si rileva un mutamento di stato al passaggio del mouse sui prodotti (titolo, immagine) – non è facilmente comprensibile possibilità di azione click;</a:t>
            </a:r>
          </a:p>
          <a:p>
            <a:pPr marL="285750" indent="-285750" algn="just">
              <a:buFont typeface="Arial" panose="020B0604020202020204" pitchFamily="34" charset="0"/>
              <a:buChar char="•"/>
            </a:pPr>
            <a:r>
              <a:rPr lang="it-IT" dirty="0">
                <a:solidFill>
                  <a:srgbClr val="4472C4"/>
                </a:solidFill>
              </a:rPr>
              <a:t>L’inserimento di un prodotto nei preferiti tramite click sul pulsante con l’icona del cuore, non restituisce un </a:t>
            </a:r>
            <a:r>
              <a:rPr lang="it-IT" b="1" dirty="0">
                <a:solidFill>
                  <a:srgbClr val="C00000"/>
                </a:solidFill>
              </a:rPr>
              <a:t>feedback</a:t>
            </a:r>
            <a:r>
              <a:rPr lang="it-IT" dirty="0">
                <a:solidFill>
                  <a:srgbClr val="4472C4"/>
                </a:solidFill>
              </a:rPr>
              <a:t> adeguato sul fatto che sia stato </a:t>
            </a:r>
            <a:r>
              <a:rPr lang="it-IT" b="1" dirty="0">
                <a:solidFill>
                  <a:srgbClr val="C00000"/>
                </a:solidFill>
              </a:rPr>
              <a:t>inserito tra i preferiti </a:t>
            </a:r>
            <a:r>
              <a:rPr lang="it-IT" dirty="0">
                <a:solidFill>
                  <a:srgbClr val="4472C4"/>
                </a:solidFill>
              </a:rPr>
              <a:t>e sulla posizione dove è stato inserito.</a:t>
            </a:r>
          </a:p>
        </p:txBody>
      </p:sp>
      <p:sp>
        <p:nvSpPr>
          <p:cNvPr id="11" name="CasellaDiTesto 10">
            <a:extLst>
              <a:ext uri="{FF2B5EF4-FFF2-40B4-BE49-F238E27FC236}">
                <a16:creationId xmlns:a16="http://schemas.microsoft.com/office/drawing/2014/main" id="{948DBEBB-8197-5BA4-C5DF-9BA1F29D5DFC}"/>
              </a:ext>
            </a:extLst>
          </p:cNvPr>
          <p:cNvSpPr txBox="1"/>
          <p:nvPr/>
        </p:nvSpPr>
        <p:spPr>
          <a:xfrm>
            <a:off x="3355154" y="935858"/>
            <a:ext cx="713657" cy="1015663"/>
          </a:xfrm>
          <a:prstGeom prst="rect">
            <a:avLst/>
          </a:prstGeom>
          <a:noFill/>
        </p:spPr>
        <p:txBody>
          <a:bodyPr wrap="square" rtlCol="0">
            <a:spAutoFit/>
          </a:bodyPr>
          <a:lstStyle/>
          <a:p>
            <a:r>
              <a:rPr lang="it-IT" sz="6000" dirty="0">
                <a:solidFill>
                  <a:srgbClr val="FF0000"/>
                </a:solidFill>
                <a:latin typeface="Baguet Script" panose="020B0604020202020204" pitchFamily="2" charset="0"/>
              </a:rPr>
              <a:t>1</a:t>
            </a:r>
          </a:p>
        </p:txBody>
      </p:sp>
      <p:sp>
        <p:nvSpPr>
          <p:cNvPr id="3" name="Rettangolo 3">
            <a:extLst>
              <a:ext uri="{FF2B5EF4-FFF2-40B4-BE49-F238E27FC236}">
                <a16:creationId xmlns:a16="http://schemas.microsoft.com/office/drawing/2014/main" id="{F6D9FFCD-52DD-1AB2-57E8-BAEECBD2AB1E}"/>
              </a:ext>
            </a:extLst>
          </p:cNvPr>
          <p:cNvSpPr>
            <a:spLocks/>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CasellaDiTesto 6">
            <a:extLst>
              <a:ext uri="{FF2B5EF4-FFF2-40B4-BE49-F238E27FC236}">
                <a16:creationId xmlns:a16="http://schemas.microsoft.com/office/drawing/2014/main" id="{40E10978-B903-33D7-3778-B7B6AAB44EED}"/>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6" name="CasellaDiTesto 15">
            <a:extLst>
              <a:ext uri="{FF2B5EF4-FFF2-40B4-BE49-F238E27FC236}">
                <a16:creationId xmlns:a16="http://schemas.microsoft.com/office/drawing/2014/main" id="{B30B2D89-9A7E-887F-B234-96B439E4D88A}"/>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18" name="CasellaDiTesto 17">
            <a:extLst>
              <a:ext uri="{FF2B5EF4-FFF2-40B4-BE49-F238E27FC236}">
                <a16:creationId xmlns:a16="http://schemas.microsoft.com/office/drawing/2014/main" id="{FE4F204D-F6EF-4417-B040-415722642D72}"/>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u="sng"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Conclusion</a:t>
            </a:r>
            <a:r>
              <a:rPr lang="it-IT" u="sng" dirty="0">
                <a:solidFill>
                  <a:schemeClr val="bg1"/>
                </a:solidFill>
                <a:latin typeface="Avenir Next LT Pro" panose="020B0504020202020204" pitchFamily="34" charset="0"/>
              </a:rPr>
              <a:t>i</a:t>
            </a:r>
          </a:p>
        </p:txBody>
      </p:sp>
      <p:sp>
        <p:nvSpPr>
          <p:cNvPr id="20" name="Ovale 19">
            <a:hlinkClick r:id="rId6" action="ppaction://hlinksldjump"/>
            <a:extLst>
              <a:ext uri="{FF2B5EF4-FFF2-40B4-BE49-F238E27FC236}">
                <a16:creationId xmlns:a16="http://schemas.microsoft.com/office/drawing/2014/main" id="{3DEF7274-85BE-B9A2-FE8B-090B784D42FD}"/>
              </a:ext>
            </a:extLst>
          </p:cNvPr>
          <p:cNvSpPr/>
          <p:nvPr/>
        </p:nvSpPr>
        <p:spPr>
          <a:xfrm>
            <a:off x="4828985" y="308749"/>
            <a:ext cx="420624" cy="411709"/>
          </a:xfrm>
          <a:prstGeom prst="ellipse">
            <a:avLst/>
          </a:prstGeom>
          <a:solidFill>
            <a:srgbClr val="ED26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6" name="Ovale 25">
            <a:hlinkClick r:id="rId7" action="ppaction://hlinksldjump"/>
            <a:extLst>
              <a:ext uri="{FF2B5EF4-FFF2-40B4-BE49-F238E27FC236}">
                <a16:creationId xmlns:a16="http://schemas.microsoft.com/office/drawing/2014/main" id="{4B071C5F-5F8C-11A8-65F3-A75AA0E6EAE2}"/>
              </a:ext>
            </a:extLst>
          </p:cNvPr>
          <p:cNvSpPr/>
          <p:nvPr/>
        </p:nvSpPr>
        <p:spPr>
          <a:xfrm>
            <a:off x="5487353"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7" name="Ovale 26">
            <a:hlinkClick r:id="rId8" action="ppaction://hlinksldjump"/>
            <a:extLst>
              <a:ext uri="{FF2B5EF4-FFF2-40B4-BE49-F238E27FC236}">
                <a16:creationId xmlns:a16="http://schemas.microsoft.com/office/drawing/2014/main" id="{988C82E0-DAD1-C834-784B-A93D4544CF5A}"/>
              </a:ext>
            </a:extLst>
          </p:cNvPr>
          <p:cNvSpPr/>
          <p:nvPr/>
        </p:nvSpPr>
        <p:spPr>
          <a:xfrm>
            <a:off x="6176202"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8" name="Ovale 27">
            <a:hlinkClick r:id="rId9" action="ppaction://hlinksldjump"/>
            <a:extLst>
              <a:ext uri="{FF2B5EF4-FFF2-40B4-BE49-F238E27FC236}">
                <a16:creationId xmlns:a16="http://schemas.microsoft.com/office/drawing/2014/main" id="{884E7ACB-C087-D643-52F3-13FF5159CB3F}"/>
              </a:ext>
            </a:extLst>
          </p:cNvPr>
          <p:cNvSpPr/>
          <p:nvPr/>
        </p:nvSpPr>
        <p:spPr>
          <a:xfrm>
            <a:off x="686675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29" name="Ovale 28">
            <a:hlinkClick r:id="rId10" action="ppaction://hlinksldjump"/>
            <a:extLst>
              <a:ext uri="{FF2B5EF4-FFF2-40B4-BE49-F238E27FC236}">
                <a16:creationId xmlns:a16="http://schemas.microsoft.com/office/drawing/2014/main" id="{3A55F4ED-AEE7-A116-F065-D77540CDB1CC}"/>
              </a:ext>
            </a:extLst>
          </p:cNvPr>
          <p:cNvSpPr/>
          <p:nvPr/>
        </p:nvSpPr>
        <p:spPr>
          <a:xfrm>
            <a:off x="752140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30" name="Ovale 29">
            <a:hlinkClick r:id="rId11" action="ppaction://hlinksldjump"/>
            <a:extLst>
              <a:ext uri="{FF2B5EF4-FFF2-40B4-BE49-F238E27FC236}">
                <a16:creationId xmlns:a16="http://schemas.microsoft.com/office/drawing/2014/main" id="{91D02E3E-AB8D-1408-384B-5DF8936A5713}"/>
              </a:ext>
            </a:extLst>
          </p:cNvPr>
          <p:cNvSpPr/>
          <p:nvPr/>
        </p:nvSpPr>
        <p:spPr>
          <a:xfrm>
            <a:off x="817775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31" name="Ovale 30">
            <a:hlinkClick r:id="rId12" action="ppaction://hlinksldjump"/>
            <a:extLst>
              <a:ext uri="{FF2B5EF4-FFF2-40B4-BE49-F238E27FC236}">
                <a16:creationId xmlns:a16="http://schemas.microsoft.com/office/drawing/2014/main" id="{2A1CCE70-23C6-4E15-9548-6E39550B8F8F}"/>
              </a:ext>
            </a:extLst>
          </p:cNvPr>
          <p:cNvSpPr/>
          <p:nvPr/>
        </p:nvSpPr>
        <p:spPr>
          <a:xfrm>
            <a:off x="886660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32" name="Ovale 31">
            <a:hlinkClick r:id="rId13" action="ppaction://hlinksldjump"/>
            <a:extLst>
              <a:ext uri="{FF2B5EF4-FFF2-40B4-BE49-F238E27FC236}">
                <a16:creationId xmlns:a16="http://schemas.microsoft.com/office/drawing/2014/main" id="{019AE521-1812-781B-FE24-4C2AC1581055}"/>
              </a:ext>
            </a:extLst>
          </p:cNvPr>
          <p:cNvSpPr/>
          <p:nvPr/>
        </p:nvSpPr>
        <p:spPr>
          <a:xfrm>
            <a:off x="955545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33" name="Ovale 32">
            <a:hlinkClick r:id="rId14" action="ppaction://hlinksldjump"/>
            <a:extLst>
              <a:ext uri="{FF2B5EF4-FFF2-40B4-BE49-F238E27FC236}">
                <a16:creationId xmlns:a16="http://schemas.microsoft.com/office/drawing/2014/main" id="{7A51A323-E86F-4EC0-D60B-013336C6EE92}"/>
              </a:ext>
            </a:extLst>
          </p:cNvPr>
          <p:cNvSpPr/>
          <p:nvPr/>
        </p:nvSpPr>
        <p:spPr>
          <a:xfrm>
            <a:off x="10231325" y="198350"/>
            <a:ext cx="652946" cy="676096"/>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38" name="CasellaDiTesto 37">
            <a:extLst>
              <a:ext uri="{FF2B5EF4-FFF2-40B4-BE49-F238E27FC236}">
                <a16:creationId xmlns:a16="http://schemas.microsoft.com/office/drawing/2014/main" id="{AF3E893A-9EEB-854A-4DBD-32728003328B}"/>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15"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39" name="CasellaDiTesto 38">
            <a:extLst>
              <a:ext uri="{FF2B5EF4-FFF2-40B4-BE49-F238E27FC236}">
                <a16:creationId xmlns:a16="http://schemas.microsoft.com/office/drawing/2014/main" id="{88347E3E-187A-0AFE-2E36-DC6F4A3D4733}"/>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6"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41" name="CasellaDiTesto 40">
            <a:extLst>
              <a:ext uri="{FF2B5EF4-FFF2-40B4-BE49-F238E27FC236}">
                <a16:creationId xmlns:a16="http://schemas.microsoft.com/office/drawing/2014/main" id="{0EBE62DD-E9E8-65FA-CB63-E44354E2BFB4}"/>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929008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uppo 44">
            <a:extLst>
              <a:ext uri="{FF2B5EF4-FFF2-40B4-BE49-F238E27FC236}">
                <a16:creationId xmlns:a16="http://schemas.microsoft.com/office/drawing/2014/main" id="{28BC334B-38B2-8ECC-C21F-DFAAADDBB7D3}"/>
              </a:ext>
            </a:extLst>
          </p:cNvPr>
          <p:cNvGrpSpPr/>
          <p:nvPr/>
        </p:nvGrpSpPr>
        <p:grpSpPr>
          <a:xfrm flipH="1">
            <a:off x="-709398" y="0"/>
            <a:ext cx="3687124" cy="6858000"/>
            <a:chOff x="-95346" y="0"/>
            <a:chExt cx="3188838" cy="6858000"/>
          </a:xfrm>
        </p:grpSpPr>
        <p:sp>
          <p:nvSpPr>
            <p:cNvPr id="46" name="Rettangolo 3">
              <a:extLst>
                <a:ext uri="{FF2B5EF4-FFF2-40B4-BE49-F238E27FC236}">
                  <a16:creationId xmlns:a16="http://schemas.microsoft.com/office/drawing/2014/main" id="{6A0581B4-5454-46CD-F915-969553093504}"/>
                </a:ext>
              </a:extLst>
            </p:cNvPr>
            <p:cNvSpPr/>
            <p:nvPr/>
          </p:nvSpPr>
          <p:spPr>
            <a:xfrm>
              <a:off x="-63690" y="0"/>
              <a:ext cx="3157182"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7" name="CasellaDiTesto 46">
              <a:extLst>
                <a:ext uri="{FF2B5EF4-FFF2-40B4-BE49-F238E27FC236}">
                  <a16:creationId xmlns:a16="http://schemas.microsoft.com/office/drawing/2014/main" id="{4DEABFDA-74D8-D99B-3047-2B08925602BF}"/>
                </a:ext>
              </a:extLst>
            </p:cNvPr>
            <p:cNvSpPr txBox="1"/>
            <p:nvPr/>
          </p:nvSpPr>
          <p:spPr>
            <a:xfrm>
              <a:off x="-95346" y="1400461"/>
              <a:ext cx="2843451"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grpSp>
      <p:sp>
        <p:nvSpPr>
          <p:cNvPr id="48" name="CasellaDiTesto 47">
            <a:extLst>
              <a:ext uri="{FF2B5EF4-FFF2-40B4-BE49-F238E27FC236}">
                <a16:creationId xmlns:a16="http://schemas.microsoft.com/office/drawing/2014/main" id="{F78E94E2-0079-D712-D5CB-60D1BCCBC744}"/>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50" name="CasellaDiTesto 49">
            <a:extLst>
              <a:ext uri="{FF2B5EF4-FFF2-40B4-BE49-F238E27FC236}">
                <a16:creationId xmlns:a16="http://schemas.microsoft.com/office/drawing/2014/main" id="{0649FD69-5D51-60A7-1639-9F655E27E375}"/>
              </a:ext>
            </a:extLst>
          </p:cNvPr>
          <p:cNvSpPr txBox="1">
            <a:spLocks/>
          </p:cNvSpPr>
          <p:nvPr/>
        </p:nvSpPr>
        <p:spPr>
          <a:xfrm>
            <a:off x="48305" y="2293877"/>
            <a:ext cx="2554534" cy="646331"/>
          </a:xfrm>
          <a:prstGeom prst="rect">
            <a:avLst/>
          </a:prstGeom>
          <a:noFill/>
        </p:spPr>
        <p:txBody>
          <a:bodyPr wrap="square" rtlCol="0">
            <a:spAutoFit/>
          </a:bodyPr>
          <a:lstStyle/>
          <a:p>
            <a:pPr algn="ct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Problemi rilevati tramite le euristiche</a:t>
            </a:r>
            <a:endParaRPr lang="it-IT" dirty="0">
              <a:solidFill>
                <a:schemeClr val="bg1"/>
              </a:solidFill>
              <a:latin typeface="Avenir Next LT Pro" panose="020B0504020202020204" pitchFamily="34" charset="0"/>
            </a:endParaRPr>
          </a:p>
        </p:txBody>
      </p:sp>
      <p:sp>
        <p:nvSpPr>
          <p:cNvPr id="51" name="CasellaDiTesto 50">
            <a:extLst>
              <a:ext uri="{FF2B5EF4-FFF2-40B4-BE49-F238E27FC236}">
                <a16:creationId xmlns:a16="http://schemas.microsoft.com/office/drawing/2014/main" id="{90F78912-D842-C0BB-9E75-F3D8551E9BA1}"/>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41EE4CC5-4A61-731F-55C1-136AE44F24E0}"/>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b="1" dirty="0">
                <a:solidFill>
                  <a:srgbClr val="FFFF00"/>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Conclusioni</a:t>
            </a:r>
            <a:endParaRPr lang="it-IT" b="1" dirty="0">
              <a:solidFill>
                <a:srgbClr val="FFFF00"/>
              </a:solidFill>
              <a:latin typeface="Avenir Next LT Pro" panose="020B0504020202020204" pitchFamily="34" charset="0"/>
            </a:endParaRPr>
          </a:p>
        </p:txBody>
      </p:sp>
      <p:sp>
        <p:nvSpPr>
          <p:cNvPr id="64" name="CasellaDiTesto 63">
            <a:extLst>
              <a:ext uri="{FF2B5EF4-FFF2-40B4-BE49-F238E27FC236}">
                <a16:creationId xmlns:a16="http://schemas.microsoft.com/office/drawing/2014/main" id="{924D2456-AC00-6120-0D95-AF6D2E4A02BF}"/>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
        <p:nvSpPr>
          <p:cNvPr id="37" name="CasellaDiTesto 36">
            <a:extLst>
              <a:ext uri="{FF2B5EF4-FFF2-40B4-BE49-F238E27FC236}">
                <a16:creationId xmlns:a16="http://schemas.microsoft.com/office/drawing/2014/main" id="{A995E424-1018-0E11-D12C-AC1515A25557}"/>
              </a:ext>
            </a:extLst>
          </p:cNvPr>
          <p:cNvSpPr txBox="1"/>
          <p:nvPr/>
        </p:nvSpPr>
        <p:spPr>
          <a:xfrm>
            <a:off x="10253273" y="223639"/>
            <a:ext cx="1794183" cy="738664"/>
          </a:xfrm>
          <a:prstGeom prst="rect">
            <a:avLst/>
          </a:prstGeom>
          <a:noFill/>
        </p:spPr>
        <p:txBody>
          <a:bodyPr wrap="square" rtlCol="0">
            <a:spAutoFit/>
          </a:bodyPr>
          <a:lstStyle/>
          <a:p>
            <a:r>
              <a:rPr lang="it-IT" sz="1400" dirty="0">
                <a:solidFill>
                  <a:srgbClr val="4472C4"/>
                </a:solidFill>
              </a:rPr>
              <a:t> Figure rappresentati </a:t>
            </a:r>
            <a:r>
              <a:rPr lang="it-IT" sz="1400">
                <a:solidFill>
                  <a:srgbClr val="4472C4"/>
                </a:solidFill>
              </a:rPr>
              <a:t>l’homepage di </a:t>
            </a:r>
            <a:r>
              <a:rPr lang="it-IT" sz="1400" dirty="0">
                <a:solidFill>
                  <a:srgbClr val="4472C4"/>
                </a:solidFill>
              </a:rPr>
              <a:t>Carrefour</a:t>
            </a:r>
            <a:endParaRPr lang="it-IT" sz="1400" dirty="0"/>
          </a:p>
        </p:txBody>
      </p:sp>
      <p:sp>
        <p:nvSpPr>
          <p:cNvPr id="18" name="CasellaDiTesto 17">
            <a:extLst>
              <a:ext uri="{FF2B5EF4-FFF2-40B4-BE49-F238E27FC236}">
                <a16:creationId xmlns:a16="http://schemas.microsoft.com/office/drawing/2014/main" id="{E219B926-E39A-7126-EE8A-088DB57FA6CE}"/>
              </a:ext>
            </a:extLst>
          </p:cNvPr>
          <p:cNvSpPr txBox="1">
            <a:spLocks/>
          </p:cNvSpPr>
          <p:nvPr/>
        </p:nvSpPr>
        <p:spPr>
          <a:xfrm>
            <a:off x="9331382" y="1666204"/>
            <a:ext cx="2860618" cy="1692771"/>
          </a:xfrm>
          <a:prstGeom prst="rect">
            <a:avLst/>
          </a:prstGeom>
          <a:noFill/>
        </p:spPr>
        <p:txBody>
          <a:bodyPr wrap="square" rtlCol="0">
            <a:spAutoFit/>
          </a:bodyPr>
          <a:lstStyle/>
          <a:p>
            <a:r>
              <a:rPr lang="it-IT" sz="1300" b="1" spc="150" dirty="0">
                <a:solidFill>
                  <a:srgbClr val="96A0AD"/>
                </a:solidFill>
                <a:latin typeface="+mj-lt"/>
              </a:rPr>
              <a:t>La homepage dovrebbe contenere gli elementi per fare la spesa: </a:t>
            </a:r>
          </a:p>
          <a:p>
            <a:pPr marL="285750" indent="-285750">
              <a:buFont typeface="Arial" panose="020B0604020202020204" pitchFamily="34" charset="0"/>
              <a:buChar char="•"/>
            </a:pPr>
            <a:r>
              <a:rPr lang="it-IT" sz="1300" b="1" spc="150" dirty="0">
                <a:solidFill>
                  <a:srgbClr val="96A0AD"/>
                </a:solidFill>
                <a:latin typeface="+mj-lt"/>
              </a:rPr>
              <a:t>le categorie e la possibilità di visualizzare le sottocategorie;</a:t>
            </a:r>
          </a:p>
          <a:p>
            <a:pPr marL="285750" indent="-285750">
              <a:buFont typeface="Arial" panose="020B0604020202020204" pitchFamily="34" charset="0"/>
              <a:buChar char="•"/>
            </a:pPr>
            <a:r>
              <a:rPr lang="it-IT" sz="1300" b="1" spc="150" dirty="0">
                <a:solidFill>
                  <a:srgbClr val="96A0AD"/>
                </a:solidFill>
                <a:latin typeface="+mj-lt"/>
              </a:rPr>
              <a:t>Gli articoli in vendita</a:t>
            </a:r>
          </a:p>
          <a:p>
            <a:pPr marL="285750" indent="-285750">
              <a:buFont typeface="Arial" panose="020B0604020202020204" pitchFamily="34" charset="0"/>
              <a:buChar char="•"/>
            </a:pPr>
            <a:endParaRPr lang="it-IT" sz="1300" b="1" spc="150" dirty="0">
              <a:solidFill>
                <a:srgbClr val="96A0AD"/>
              </a:solidFill>
              <a:latin typeface="+mj-lt"/>
            </a:endParaRPr>
          </a:p>
        </p:txBody>
      </p:sp>
      <p:pic>
        <p:nvPicPr>
          <p:cNvPr id="2" name="Immagine 1">
            <a:extLst>
              <a:ext uri="{FF2B5EF4-FFF2-40B4-BE49-F238E27FC236}">
                <a16:creationId xmlns:a16="http://schemas.microsoft.com/office/drawing/2014/main" id="{D5EF0B61-940C-BB93-7E61-5992E4AE9A55}"/>
              </a:ext>
            </a:extLst>
          </p:cNvPr>
          <p:cNvPicPr>
            <a:picLocks noChangeAspect="1"/>
          </p:cNvPicPr>
          <p:nvPr/>
        </p:nvPicPr>
        <p:blipFill rotWithShape="1">
          <a:blip r:embed="rId8">
            <a:extLst>
              <a:ext uri="{28A0092B-C50C-407E-A947-70E740481C1C}">
                <a14:useLocalDpi xmlns:a14="http://schemas.microsoft.com/office/drawing/2010/main" val="0"/>
              </a:ext>
            </a:extLst>
          </a:blip>
          <a:srcRect r="-1486" b="31737"/>
          <a:stretch/>
        </p:blipFill>
        <p:spPr>
          <a:xfrm>
            <a:off x="2981858" y="0"/>
            <a:ext cx="5955954" cy="2288715"/>
          </a:xfrm>
          <a:prstGeom prst="rect">
            <a:avLst/>
          </a:prstGeom>
        </p:spPr>
      </p:pic>
      <p:sp>
        <p:nvSpPr>
          <p:cNvPr id="3" name="Rettangolo con angoli arrotondati 2">
            <a:extLst>
              <a:ext uri="{FF2B5EF4-FFF2-40B4-BE49-F238E27FC236}">
                <a16:creationId xmlns:a16="http://schemas.microsoft.com/office/drawing/2014/main" id="{EDEFB67F-BC3A-C4EA-4E04-A968503427DC}"/>
              </a:ext>
            </a:extLst>
          </p:cNvPr>
          <p:cNvSpPr/>
          <p:nvPr/>
        </p:nvSpPr>
        <p:spPr>
          <a:xfrm>
            <a:off x="6784126" y="2232219"/>
            <a:ext cx="2061199" cy="2997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a:t>Vedi tutte le promozioni</a:t>
            </a:r>
          </a:p>
        </p:txBody>
      </p:sp>
      <p:pic>
        <p:nvPicPr>
          <p:cNvPr id="6" name="Immagine 5">
            <a:extLst>
              <a:ext uri="{FF2B5EF4-FFF2-40B4-BE49-F238E27FC236}">
                <a16:creationId xmlns:a16="http://schemas.microsoft.com/office/drawing/2014/main" id="{3CEF9DFF-88A4-9034-5B30-237BB8A1AAF8}"/>
              </a:ext>
            </a:extLst>
          </p:cNvPr>
          <p:cNvPicPr>
            <a:picLocks noChangeAspect="1"/>
          </p:cNvPicPr>
          <p:nvPr/>
        </p:nvPicPr>
        <p:blipFill>
          <a:blip r:embed="rId9"/>
          <a:stretch>
            <a:fillRect/>
          </a:stretch>
        </p:blipFill>
        <p:spPr>
          <a:xfrm>
            <a:off x="2981858" y="2558092"/>
            <a:ext cx="6006449" cy="692497"/>
          </a:xfrm>
          <a:prstGeom prst="rect">
            <a:avLst/>
          </a:prstGeom>
        </p:spPr>
      </p:pic>
      <p:pic>
        <p:nvPicPr>
          <p:cNvPr id="13" name="Immagine 12">
            <a:extLst>
              <a:ext uri="{FF2B5EF4-FFF2-40B4-BE49-F238E27FC236}">
                <a16:creationId xmlns:a16="http://schemas.microsoft.com/office/drawing/2014/main" id="{1D85DCC7-DACB-2229-6893-6AB4377DC988}"/>
              </a:ext>
            </a:extLst>
          </p:cNvPr>
          <p:cNvPicPr>
            <a:picLocks noChangeAspect="1"/>
          </p:cNvPicPr>
          <p:nvPr/>
        </p:nvPicPr>
        <p:blipFill>
          <a:blip r:embed="rId10"/>
          <a:stretch>
            <a:fillRect/>
          </a:stretch>
        </p:blipFill>
        <p:spPr>
          <a:xfrm>
            <a:off x="2941123" y="3235580"/>
            <a:ext cx="5996689" cy="2121617"/>
          </a:xfrm>
          <a:prstGeom prst="rect">
            <a:avLst/>
          </a:prstGeom>
        </p:spPr>
      </p:pic>
      <p:pic>
        <p:nvPicPr>
          <p:cNvPr id="14" name="Immagine 13">
            <a:extLst>
              <a:ext uri="{FF2B5EF4-FFF2-40B4-BE49-F238E27FC236}">
                <a16:creationId xmlns:a16="http://schemas.microsoft.com/office/drawing/2014/main" id="{F27C52C7-D64D-2A9A-C2FE-58ED8B869AB5}"/>
              </a:ext>
            </a:extLst>
          </p:cNvPr>
          <p:cNvPicPr>
            <a:picLocks noChangeAspect="1"/>
          </p:cNvPicPr>
          <p:nvPr/>
        </p:nvPicPr>
        <p:blipFill rotWithShape="1">
          <a:blip r:embed="rId11">
            <a:extLst>
              <a:ext uri="{28A0092B-C50C-407E-A947-70E740481C1C}">
                <a14:useLocalDpi xmlns:a14="http://schemas.microsoft.com/office/drawing/2010/main" val="0"/>
              </a:ext>
            </a:extLst>
          </a:blip>
          <a:srcRect b="44297"/>
          <a:stretch/>
        </p:blipFill>
        <p:spPr>
          <a:xfrm>
            <a:off x="2886393" y="5345867"/>
            <a:ext cx="6006449" cy="1525586"/>
          </a:xfrm>
          <a:prstGeom prst="rect">
            <a:avLst/>
          </a:prstGeom>
        </p:spPr>
      </p:pic>
      <p:sp>
        <p:nvSpPr>
          <p:cNvPr id="17" name="Figura a mano libera: forma 16">
            <a:extLst>
              <a:ext uri="{FF2B5EF4-FFF2-40B4-BE49-F238E27FC236}">
                <a16:creationId xmlns:a16="http://schemas.microsoft.com/office/drawing/2014/main" id="{6AEEEAFC-0D9F-5534-9CA5-F57997DB1F0C}"/>
              </a:ext>
            </a:extLst>
          </p:cNvPr>
          <p:cNvSpPr/>
          <p:nvPr/>
        </p:nvSpPr>
        <p:spPr>
          <a:xfrm>
            <a:off x="8212015" y="3200400"/>
            <a:ext cx="1934308" cy="351847"/>
          </a:xfrm>
          <a:custGeom>
            <a:avLst/>
            <a:gdLst>
              <a:gd name="connsiteX0" fmla="*/ 0 w 1934308"/>
              <a:gd name="connsiteY0" fmla="*/ 0 h 351847"/>
              <a:gd name="connsiteX1" fmla="*/ 808893 w 1934308"/>
              <a:gd name="connsiteY1" fmla="*/ 351692 h 351847"/>
              <a:gd name="connsiteX2" fmla="*/ 1934308 w 1934308"/>
              <a:gd name="connsiteY2" fmla="*/ 35169 h 351847"/>
            </a:gdLst>
            <a:ahLst/>
            <a:cxnLst>
              <a:cxn ang="0">
                <a:pos x="connsiteX0" y="connsiteY0"/>
              </a:cxn>
              <a:cxn ang="0">
                <a:pos x="connsiteX1" y="connsiteY1"/>
              </a:cxn>
              <a:cxn ang="0">
                <a:pos x="connsiteX2" y="connsiteY2"/>
              </a:cxn>
            </a:cxnLst>
            <a:rect l="l" t="t" r="r" b="b"/>
            <a:pathLst>
              <a:path w="1934308" h="351847">
                <a:moveTo>
                  <a:pt x="0" y="0"/>
                </a:moveTo>
                <a:cubicBezTo>
                  <a:pt x="243254" y="172915"/>
                  <a:pt x="486508" y="345831"/>
                  <a:pt x="808893" y="351692"/>
                </a:cubicBezTo>
                <a:cubicBezTo>
                  <a:pt x="1131278" y="357553"/>
                  <a:pt x="1532793" y="196361"/>
                  <a:pt x="1934308" y="35169"/>
                </a:cubicBezTo>
              </a:path>
            </a:pathLst>
          </a:custGeom>
          <a:ln w="3810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it-IT"/>
          </a:p>
        </p:txBody>
      </p:sp>
      <p:pic>
        <p:nvPicPr>
          <p:cNvPr id="23" name="Immagine 22">
            <a:extLst>
              <a:ext uri="{FF2B5EF4-FFF2-40B4-BE49-F238E27FC236}">
                <a16:creationId xmlns:a16="http://schemas.microsoft.com/office/drawing/2014/main" id="{7323609D-DB50-0685-861D-3FB77EFBDC72}"/>
              </a:ext>
            </a:extLst>
          </p:cNvPr>
          <p:cNvPicPr>
            <a:picLocks noChangeAspect="1"/>
          </p:cNvPicPr>
          <p:nvPr/>
        </p:nvPicPr>
        <p:blipFill rotWithShape="1">
          <a:blip r:embed="rId12">
            <a:extLst>
              <a:ext uri="{28A0092B-C50C-407E-A947-70E740481C1C}">
                <a14:useLocalDpi xmlns:a14="http://schemas.microsoft.com/office/drawing/2010/main" val="0"/>
              </a:ext>
            </a:extLst>
          </a:blip>
          <a:srcRect r="68413" b="27368"/>
          <a:stretch/>
        </p:blipFill>
        <p:spPr>
          <a:xfrm>
            <a:off x="8988307" y="3834032"/>
            <a:ext cx="2951966" cy="2349301"/>
          </a:xfrm>
          <a:prstGeom prst="rect">
            <a:avLst/>
          </a:prstGeom>
          <a:ln w="12700">
            <a:solidFill>
              <a:schemeClr val="accent1"/>
            </a:solidFill>
            <a:prstDash val="lgDash"/>
          </a:ln>
        </p:spPr>
      </p:pic>
      <p:sp>
        <p:nvSpPr>
          <p:cNvPr id="24" name="Figura a mano libera: forma 23">
            <a:extLst>
              <a:ext uri="{FF2B5EF4-FFF2-40B4-BE49-F238E27FC236}">
                <a16:creationId xmlns:a16="http://schemas.microsoft.com/office/drawing/2014/main" id="{FF611087-DE17-6B54-5D25-1B6C62E18E6E}"/>
              </a:ext>
            </a:extLst>
          </p:cNvPr>
          <p:cNvSpPr/>
          <p:nvPr/>
        </p:nvSpPr>
        <p:spPr>
          <a:xfrm>
            <a:off x="5275385" y="3147646"/>
            <a:ext cx="3710353" cy="1670539"/>
          </a:xfrm>
          <a:custGeom>
            <a:avLst/>
            <a:gdLst>
              <a:gd name="connsiteX0" fmla="*/ 0 w 3710353"/>
              <a:gd name="connsiteY0" fmla="*/ 0 h 1670539"/>
              <a:gd name="connsiteX1" fmla="*/ 316523 w 3710353"/>
              <a:gd name="connsiteY1" fmla="*/ 1002323 h 1670539"/>
              <a:gd name="connsiteX2" fmla="*/ 1248507 w 3710353"/>
              <a:gd name="connsiteY2" fmla="*/ 1354016 h 1670539"/>
              <a:gd name="connsiteX3" fmla="*/ 2971800 w 3710353"/>
              <a:gd name="connsiteY3" fmla="*/ 1318846 h 1670539"/>
              <a:gd name="connsiteX4" fmla="*/ 3710353 w 3710353"/>
              <a:gd name="connsiteY4" fmla="*/ 1670539 h 167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53" h="1670539">
                <a:moveTo>
                  <a:pt x="0" y="0"/>
                </a:moveTo>
                <a:cubicBezTo>
                  <a:pt x="54219" y="388327"/>
                  <a:pt x="108439" y="776654"/>
                  <a:pt x="316523" y="1002323"/>
                </a:cubicBezTo>
                <a:cubicBezTo>
                  <a:pt x="524607" y="1227992"/>
                  <a:pt x="805961" y="1301262"/>
                  <a:pt x="1248507" y="1354016"/>
                </a:cubicBezTo>
                <a:cubicBezTo>
                  <a:pt x="1691053" y="1406770"/>
                  <a:pt x="2561492" y="1266092"/>
                  <a:pt x="2971800" y="1318846"/>
                </a:cubicBezTo>
                <a:cubicBezTo>
                  <a:pt x="3382108" y="1371600"/>
                  <a:pt x="3546230" y="1521069"/>
                  <a:pt x="3710353" y="1670539"/>
                </a:cubicBezTo>
              </a:path>
            </a:pathLst>
          </a:custGeom>
          <a:ln w="3810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it-IT"/>
          </a:p>
        </p:txBody>
      </p:sp>
      <p:pic>
        <p:nvPicPr>
          <p:cNvPr id="25" name="Immagine 24">
            <a:extLst>
              <a:ext uri="{FF2B5EF4-FFF2-40B4-BE49-F238E27FC236}">
                <a16:creationId xmlns:a16="http://schemas.microsoft.com/office/drawing/2014/main" id="{AB583BC0-A994-30C9-E585-68C267825D74}"/>
              </a:ext>
            </a:extLst>
          </p:cNvPr>
          <p:cNvPicPr>
            <a:picLocks noChangeAspect="1"/>
          </p:cNvPicPr>
          <p:nvPr/>
        </p:nvPicPr>
        <p:blipFill>
          <a:blip r:embed="rId13"/>
          <a:stretch>
            <a:fillRect/>
          </a:stretch>
        </p:blipFill>
        <p:spPr>
          <a:xfrm>
            <a:off x="2982443" y="255381"/>
            <a:ext cx="5910399" cy="233206"/>
          </a:xfrm>
          <a:prstGeom prst="rect">
            <a:avLst/>
          </a:prstGeom>
          <a:ln w="12700">
            <a:noFill/>
            <a:prstDash val="lgDash"/>
          </a:ln>
        </p:spPr>
      </p:pic>
      <p:sp>
        <p:nvSpPr>
          <p:cNvPr id="26" name="Rettangolo 25">
            <a:extLst>
              <a:ext uri="{FF2B5EF4-FFF2-40B4-BE49-F238E27FC236}">
                <a16:creationId xmlns:a16="http://schemas.microsoft.com/office/drawing/2014/main" id="{EE7487DA-4F47-8523-E853-ABB470B3BBEB}"/>
              </a:ext>
            </a:extLst>
          </p:cNvPr>
          <p:cNvSpPr/>
          <p:nvPr/>
        </p:nvSpPr>
        <p:spPr>
          <a:xfrm>
            <a:off x="6849079" y="302406"/>
            <a:ext cx="439192" cy="127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F7135622-7603-B7F7-8400-643FFD4703B7}"/>
              </a:ext>
            </a:extLst>
          </p:cNvPr>
          <p:cNvSpPr/>
          <p:nvPr/>
        </p:nvSpPr>
        <p:spPr>
          <a:xfrm>
            <a:off x="9984779" y="345119"/>
            <a:ext cx="531497" cy="127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C6507792-806C-D5A9-667C-BAE37CEE93E2}"/>
              </a:ext>
            </a:extLst>
          </p:cNvPr>
          <p:cNvSpPr txBox="1">
            <a:spLocks/>
          </p:cNvSpPr>
          <p:nvPr/>
        </p:nvSpPr>
        <p:spPr>
          <a:xfrm>
            <a:off x="9933544" y="330972"/>
            <a:ext cx="488735" cy="400110"/>
          </a:xfrm>
          <a:prstGeom prst="rect">
            <a:avLst/>
          </a:prstGeom>
          <a:noFill/>
        </p:spPr>
        <p:txBody>
          <a:bodyPr wrap="square" rtlCol="0">
            <a:spAutoFit/>
          </a:bodyPr>
          <a:lstStyle/>
          <a:p>
            <a:pPr algn="r"/>
            <a:r>
              <a:rPr lang="it-IT" sz="1000" b="1" dirty="0">
                <a:solidFill>
                  <a:srgbClr val="96A0AD"/>
                </a:solidFill>
              </a:rPr>
              <a:t>Preferiti</a:t>
            </a:r>
          </a:p>
        </p:txBody>
      </p:sp>
      <p:sp>
        <p:nvSpPr>
          <p:cNvPr id="29" name="CasellaDiTesto 28">
            <a:extLst>
              <a:ext uri="{FF2B5EF4-FFF2-40B4-BE49-F238E27FC236}">
                <a16:creationId xmlns:a16="http://schemas.microsoft.com/office/drawing/2014/main" id="{AE648A1E-66C1-2C0D-EF29-682523912CE4}"/>
              </a:ext>
            </a:extLst>
          </p:cNvPr>
          <p:cNvSpPr txBox="1">
            <a:spLocks/>
          </p:cNvSpPr>
          <p:nvPr/>
        </p:nvSpPr>
        <p:spPr>
          <a:xfrm>
            <a:off x="7775509" y="255381"/>
            <a:ext cx="678089" cy="261610"/>
          </a:xfrm>
          <a:prstGeom prst="rect">
            <a:avLst/>
          </a:prstGeom>
          <a:solidFill>
            <a:schemeClr val="bg1"/>
          </a:solidFill>
        </p:spPr>
        <p:txBody>
          <a:bodyPr wrap="square" rtlCol="0">
            <a:spAutoFit/>
          </a:bodyPr>
          <a:lstStyle/>
          <a:p>
            <a:pPr algn="r"/>
            <a:r>
              <a:rPr lang="it-IT" sz="1100" b="1" u="sng" dirty="0">
                <a:solidFill>
                  <a:srgbClr val="96A0AD"/>
                </a:solidFill>
              </a:rPr>
              <a:t>Preferiti</a:t>
            </a:r>
          </a:p>
        </p:txBody>
      </p:sp>
    </p:spTree>
    <p:extLst>
      <p:ext uri="{BB962C8B-B14F-4D97-AF65-F5344CB8AC3E}">
        <p14:creationId xmlns:p14="http://schemas.microsoft.com/office/powerpoint/2010/main" val="2926416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4E9F"/>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CE72097-4992-BF24-7A15-E0D385899F45}"/>
              </a:ext>
            </a:extLst>
          </p:cNvPr>
          <p:cNvSpPr>
            <a:spLocks/>
          </p:cNvSpPr>
          <p:nvPr/>
        </p:nvSpPr>
        <p:spPr>
          <a:xfrm flipH="1">
            <a:off x="-1610437" y="0"/>
            <a:ext cx="7303235" cy="6858000"/>
          </a:xfrm>
          <a:prstGeom prst="flowChartDisplay">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pic>
        <p:nvPicPr>
          <p:cNvPr id="5" name="Immagine 4">
            <a:extLst>
              <a:ext uri="{FF2B5EF4-FFF2-40B4-BE49-F238E27FC236}">
                <a16:creationId xmlns:a16="http://schemas.microsoft.com/office/drawing/2014/main" id="{DF73634C-9451-64E8-E5EA-8C6F40C7D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863" y="2476928"/>
            <a:ext cx="2374245" cy="1904144"/>
          </a:xfrm>
          <a:prstGeom prst="rect">
            <a:avLst/>
          </a:prstGeom>
        </p:spPr>
      </p:pic>
      <p:sp>
        <p:nvSpPr>
          <p:cNvPr id="8" name="CasellaDiTesto 7">
            <a:extLst>
              <a:ext uri="{FF2B5EF4-FFF2-40B4-BE49-F238E27FC236}">
                <a16:creationId xmlns:a16="http://schemas.microsoft.com/office/drawing/2014/main" id="{2ABCEF93-D8AB-E8FD-7A09-8A304E13B620}"/>
              </a:ext>
            </a:extLst>
          </p:cNvPr>
          <p:cNvSpPr txBox="1"/>
          <p:nvPr/>
        </p:nvSpPr>
        <p:spPr>
          <a:xfrm>
            <a:off x="4691607" y="2692208"/>
            <a:ext cx="6093724" cy="996876"/>
          </a:xfrm>
          <a:prstGeom prst="rect">
            <a:avLst/>
          </a:prstGeom>
          <a:noFill/>
        </p:spPr>
        <p:txBody>
          <a:bodyPr wrap="square">
            <a:spAutoFit/>
          </a:bodyPr>
          <a:lstStyle/>
          <a:p>
            <a:pPr algn="r">
              <a:lnSpc>
                <a:spcPct val="300000"/>
              </a:lnSpc>
            </a:pPr>
            <a:r>
              <a:rPr lang="it-IT" sz="2400" spc="300" dirty="0">
                <a:solidFill>
                  <a:schemeClr val="bg1"/>
                </a:solidFill>
                <a:latin typeface="Amasis MT Pro Black" panose="020B0604020202020204" pitchFamily="18" charset="0"/>
              </a:rPr>
              <a:t>Grazie per l’attenzione!</a:t>
            </a:r>
          </a:p>
        </p:txBody>
      </p:sp>
    </p:spTree>
    <p:extLst>
      <p:ext uri="{BB962C8B-B14F-4D97-AF65-F5344CB8AC3E}">
        <p14:creationId xmlns:p14="http://schemas.microsoft.com/office/powerpoint/2010/main" val="2850609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3981329" y="1243343"/>
            <a:ext cx="6983675" cy="461665"/>
          </a:xfrm>
          <a:prstGeom prst="rect">
            <a:avLst/>
          </a:prstGeom>
          <a:noFill/>
        </p:spPr>
        <p:txBody>
          <a:bodyPr wrap="square" rtlCol="0">
            <a:spAutoFit/>
          </a:bodyPr>
          <a:lstStyle/>
          <a:p>
            <a:r>
              <a:rPr lang="it-IT" sz="2400" b="1" dirty="0">
                <a:solidFill>
                  <a:srgbClr val="0970E6"/>
                </a:solidFill>
              </a:rPr>
              <a:t>Chiarezza e coerenza degli elementi del sito</a:t>
            </a: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3981329" y="988013"/>
            <a:ext cx="6983675" cy="338554"/>
          </a:xfrm>
          <a:prstGeom prst="rect">
            <a:avLst/>
          </a:prstGeom>
          <a:noFill/>
        </p:spPr>
        <p:txBody>
          <a:bodyPr wrap="square" rtlCol="0">
            <a:spAutoFit/>
          </a:bodyPr>
          <a:lstStyle/>
          <a:p>
            <a:r>
              <a:rPr lang="it-IT" sz="1600" b="1" dirty="0">
                <a:solidFill>
                  <a:srgbClr val="82A1D8"/>
                </a:solidFill>
              </a:rPr>
              <a:t>Problemi rilevati tramite le euristiche /</a:t>
            </a:r>
          </a:p>
        </p:txBody>
      </p:sp>
      <p:sp>
        <p:nvSpPr>
          <p:cNvPr id="6" name="CasellaDiTesto 5">
            <a:extLst>
              <a:ext uri="{FF2B5EF4-FFF2-40B4-BE49-F238E27FC236}">
                <a16:creationId xmlns:a16="http://schemas.microsoft.com/office/drawing/2014/main" id="{454FE9CE-F64D-C3FA-5EB5-5036309A7433}"/>
              </a:ext>
            </a:extLst>
          </p:cNvPr>
          <p:cNvSpPr txBox="1">
            <a:spLocks/>
          </p:cNvSpPr>
          <p:nvPr/>
        </p:nvSpPr>
        <p:spPr>
          <a:xfrm>
            <a:off x="3363235" y="2103925"/>
            <a:ext cx="4565078" cy="4524315"/>
          </a:xfrm>
          <a:prstGeom prst="rect">
            <a:avLst/>
          </a:prstGeom>
          <a:noFill/>
        </p:spPr>
        <p:txBody>
          <a:bodyPr wrap="square" rtlCol="0">
            <a:spAutoFit/>
          </a:bodyPr>
          <a:lstStyle/>
          <a:p>
            <a:pPr algn="just"/>
            <a:r>
              <a:rPr lang="it-IT" dirty="0">
                <a:solidFill>
                  <a:srgbClr val="4472C4"/>
                </a:solidFill>
              </a:rPr>
              <a:t>In base alla seconda euristica, sulla visibilità dello stato del sistema si è notato che:</a:t>
            </a:r>
          </a:p>
          <a:p>
            <a:pPr algn="just"/>
            <a:endParaRPr lang="it-IT" dirty="0">
              <a:solidFill>
                <a:srgbClr val="4472C4"/>
              </a:solidFill>
            </a:endParaRPr>
          </a:p>
          <a:p>
            <a:pPr marL="285750" indent="-285750" algn="just">
              <a:buFont typeface="Arial" panose="020B0604020202020204" pitchFamily="34" charset="0"/>
              <a:buChar char="•"/>
            </a:pPr>
            <a:r>
              <a:rPr lang="it-IT" dirty="0">
                <a:solidFill>
                  <a:srgbClr val="4472C4"/>
                </a:solidFill>
              </a:rPr>
              <a:t>Al click sul carrello la prima volta viene chiesta la posizione dell’utente e la modalità di consegna – non coerente con la metafore del carrello; È comprensibile che sia stato fatto per verificare la possibilità del cliente di poter ricevere o ritirare i prodotti prima dell’acquisto, tuttavia, non è spiegato, per cui può apparire ambiguo: al cliente non è chiaro se sia per vedere la copertura del servizio o se sia già in fase di acquisto;</a:t>
            </a:r>
          </a:p>
          <a:p>
            <a:pPr marL="285750" indent="-285750" algn="just">
              <a:buFont typeface="Arial" panose="020B0604020202020204" pitchFamily="34" charset="0"/>
              <a:buChar char="•"/>
            </a:pPr>
            <a:r>
              <a:rPr lang="it-IT" dirty="0">
                <a:solidFill>
                  <a:srgbClr val="4472C4"/>
                </a:solidFill>
              </a:rPr>
              <a:t>Alcuni elementi presenti nella </a:t>
            </a:r>
            <a:r>
              <a:rPr lang="it-IT" dirty="0" err="1">
                <a:solidFill>
                  <a:srgbClr val="4472C4"/>
                </a:solidFill>
              </a:rPr>
              <a:t>navbar</a:t>
            </a:r>
            <a:r>
              <a:rPr lang="it-IT" dirty="0">
                <a:solidFill>
                  <a:srgbClr val="4472C4"/>
                </a:solidFill>
              </a:rPr>
              <a:t> sono di difficile comprensione e/o bassa utilità. </a:t>
            </a:r>
          </a:p>
        </p:txBody>
      </p:sp>
      <p:pic>
        <p:nvPicPr>
          <p:cNvPr id="11" name="Immagine 10">
            <a:extLst>
              <a:ext uri="{FF2B5EF4-FFF2-40B4-BE49-F238E27FC236}">
                <a16:creationId xmlns:a16="http://schemas.microsoft.com/office/drawing/2014/main" id="{2761692A-8270-1979-C8D4-CBCCC628DF9C}"/>
              </a:ext>
            </a:extLst>
          </p:cNvPr>
          <p:cNvPicPr>
            <a:picLocks noChangeAspect="1"/>
          </p:cNvPicPr>
          <p:nvPr/>
        </p:nvPicPr>
        <p:blipFill rotWithShape="1">
          <a:blip r:embed="rId2"/>
          <a:srcRect t="6944"/>
          <a:stretch/>
        </p:blipFill>
        <p:spPr>
          <a:xfrm>
            <a:off x="8429519" y="2324912"/>
            <a:ext cx="3234177" cy="2840857"/>
          </a:xfrm>
          <a:prstGeom prst="rect">
            <a:avLst/>
          </a:prstGeom>
          <a:ln w="12700">
            <a:solidFill>
              <a:schemeClr val="accent1"/>
            </a:solidFill>
            <a:prstDash val="lgDash"/>
          </a:ln>
        </p:spPr>
      </p:pic>
      <p:pic>
        <p:nvPicPr>
          <p:cNvPr id="15" name="Immagine 14">
            <a:extLst>
              <a:ext uri="{FF2B5EF4-FFF2-40B4-BE49-F238E27FC236}">
                <a16:creationId xmlns:a16="http://schemas.microsoft.com/office/drawing/2014/main" id="{F359DB6B-FE36-E63C-B035-635AD3885565}"/>
              </a:ext>
            </a:extLst>
          </p:cNvPr>
          <p:cNvPicPr>
            <a:picLocks noChangeAspect="1"/>
          </p:cNvPicPr>
          <p:nvPr/>
        </p:nvPicPr>
        <p:blipFill rotWithShape="1">
          <a:blip r:embed="rId3"/>
          <a:srcRect l="63938" t="-7572" b="1"/>
          <a:stretch/>
        </p:blipFill>
        <p:spPr>
          <a:xfrm>
            <a:off x="8045584" y="6096933"/>
            <a:ext cx="4002045" cy="353082"/>
          </a:xfrm>
          <a:prstGeom prst="rect">
            <a:avLst/>
          </a:prstGeom>
          <a:ln w="12700">
            <a:solidFill>
              <a:srgbClr val="C00000"/>
            </a:solidFill>
            <a:prstDash val="lgDash"/>
          </a:ln>
        </p:spPr>
      </p:pic>
      <p:sp>
        <p:nvSpPr>
          <p:cNvPr id="2" name="CasellaDiTesto 1">
            <a:extLst>
              <a:ext uri="{FF2B5EF4-FFF2-40B4-BE49-F238E27FC236}">
                <a16:creationId xmlns:a16="http://schemas.microsoft.com/office/drawing/2014/main" id="{BCD30973-F8DB-6A61-0280-C492D1654A2D}"/>
              </a:ext>
            </a:extLst>
          </p:cNvPr>
          <p:cNvSpPr txBox="1"/>
          <p:nvPr/>
        </p:nvSpPr>
        <p:spPr>
          <a:xfrm>
            <a:off x="3267671" y="772898"/>
            <a:ext cx="713657" cy="1015663"/>
          </a:xfrm>
          <a:prstGeom prst="rect">
            <a:avLst/>
          </a:prstGeom>
          <a:noFill/>
        </p:spPr>
        <p:txBody>
          <a:bodyPr wrap="square" rtlCol="0">
            <a:spAutoFit/>
          </a:bodyPr>
          <a:lstStyle/>
          <a:p>
            <a:r>
              <a:rPr lang="it-IT" sz="6000" dirty="0">
                <a:solidFill>
                  <a:srgbClr val="DE0000"/>
                </a:solidFill>
                <a:latin typeface="Baguet Script" panose="020B0604020202020204" pitchFamily="2" charset="0"/>
              </a:rPr>
              <a:t>2</a:t>
            </a:r>
          </a:p>
        </p:txBody>
      </p:sp>
      <p:sp>
        <p:nvSpPr>
          <p:cNvPr id="5" name="Rettangolo 3">
            <a:extLst>
              <a:ext uri="{FF2B5EF4-FFF2-40B4-BE49-F238E27FC236}">
                <a16:creationId xmlns:a16="http://schemas.microsoft.com/office/drawing/2014/main" id="{867F6CF8-8AD0-2ABB-C93F-83A61E49C9BA}"/>
              </a:ext>
            </a:extLst>
          </p:cNvPr>
          <p:cNvSpPr>
            <a:spLocks/>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5F4977F7-C2E4-910A-7DF8-55460F3A0744}"/>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26" name="CasellaDiTesto 25">
            <a:extLst>
              <a:ext uri="{FF2B5EF4-FFF2-40B4-BE49-F238E27FC236}">
                <a16:creationId xmlns:a16="http://schemas.microsoft.com/office/drawing/2014/main" id="{F3438C60-F99C-362B-D690-E9F5AF37F822}"/>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27" name="CasellaDiTesto 26">
            <a:extLst>
              <a:ext uri="{FF2B5EF4-FFF2-40B4-BE49-F238E27FC236}">
                <a16:creationId xmlns:a16="http://schemas.microsoft.com/office/drawing/2014/main" id="{3D55A530-6176-F4FA-48F6-E87E4D38754F}"/>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u="sng"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Conclusion</a:t>
            </a:r>
            <a:r>
              <a:rPr lang="it-IT" u="sng" dirty="0">
                <a:solidFill>
                  <a:schemeClr val="bg1"/>
                </a:solidFill>
                <a:latin typeface="Avenir Next LT Pro" panose="020B0504020202020204" pitchFamily="34" charset="0"/>
              </a:rPr>
              <a:t>i</a:t>
            </a:r>
          </a:p>
        </p:txBody>
      </p:sp>
      <p:cxnSp>
        <p:nvCxnSpPr>
          <p:cNvPr id="28" name="Connettore diritto 27">
            <a:extLst>
              <a:ext uri="{FF2B5EF4-FFF2-40B4-BE49-F238E27FC236}">
                <a16:creationId xmlns:a16="http://schemas.microsoft.com/office/drawing/2014/main" id="{41D992BF-1BC4-D969-58D9-AD435BC746D3}"/>
              </a:ext>
            </a:extLst>
          </p:cNvPr>
          <p:cNvCxnSpPr>
            <a:cxnSpLocks/>
            <a:stCxn id="30" idx="2"/>
            <a:endCxn id="38"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29" name="Immagine 28">
            <a:extLst>
              <a:ext uri="{FF2B5EF4-FFF2-40B4-BE49-F238E27FC236}">
                <a16:creationId xmlns:a16="http://schemas.microsoft.com/office/drawing/2014/main" id="{43665D77-F2DE-73FB-E12F-05A339E8CD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30" name="Ovale 29">
            <a:hlinkClick r:id="rId7" action="ppaction://hlinksldjump"/>
            <a:extLst>
              <a:ext uri="{FF2B5EF4-FFF2-40B4-BE49-F238E27FC236}">
                <a16:creationId xmlns:a16="http://schemas.microsoft.com/office/drawing/2014/main" id="{F9D5E9E7-D581-FD43-30D8-8C354134B7D0}"/>
              </a:ext>
            </a:extLst>
          </p:cNvPr>
          <p:cNvSpPr/>
          <p:nvPr/>
        </p:nvSpPr>
        <p:spPr>
          <a:xfrm>
            <a:off x="482898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31" name="Ovale 30">
            <a:hlinkClick r:id="rId8" action="ppaction://hlinksldjump"/>
            <a:extLst>
              <a:ext uri="{FF2B5EF4-FFF2-40B4-BE49-F238E27FC236}">
                <a16:creationId xmlns:a16="http://schemas.microsoft.com/office/drawing/2014/main" id="{B48012CD-12C0-02BD-2F77-E52D40DB7792}"/>
              </a:ext>
            </a:extLst>
          </p:cNvPr>
          <p:cNvSpPr/>
          <p:nvPr/>
        </p:nvSpPr>
        <p:spPr>
          <a:xfrm>
            <a:off x="5487353" y="308749"/>
            <a:ext cx="420624" cy="411709"/>
          </a:xfrm>
          <a:prstGeom prst="ellipse">
            <a:avLst/>
          </a:prstGeom>
          <a:solidFill>
            <a:srgbClr val="ED26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2" name="Ovale 31">
            <a:hlinkClick r:id="rId9" action="ppaction://hlinksldjump"/>
            <a:extLst>
              <a:ext uri="{FF2B5EF4-FFF2-40B4-BE49-F238E27FC236}">
                <a16:creationId xmlns:a16="http://schemas.microsoft.com/office/drawing/2014/main" id="{3FC3347C-AC97-629E-1027-4C48FC2457B2}"/>
              </a:ext>
            </a:extLst>
          </p:cNvPr>
          <p:cNvSpPr/>
          <p:nvPr/>
        </p:nvSpPr>
        <p:spPr>
          <a:xfrm>
            <a:off x="6176202"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33" name="Ovale 32">
            <a:hlinkClick r:id="rId10" action="ppaction://hlinksldjump"/>
            <a:extLst>
              <a:ext uri="{FF2B5EF4-FFF2-40B4-BE49-F238E27FC236}">
                <a16:creationId xmlns:a16="http://schemas.microsoft.com/office/drawing/2014/main" id="{0B0A7D92-BF83-A175-A95D-D662B821D049}"/>
              </a:ext>
            </a:extLst>
          </p:cNvPr>
          <p:cNvSpPr/>
          <p:nvPr/>
        </p:nvSpPr>
        <p:spPr>
          <a:xfrm>
            <a:off x="686675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34" name="Ovale 33">
            <a:hlinkClick r:id="rId11" action="ppaction://hlinksldjump"/>
            <a:extLst>
              <a:ext uri="{FF2B5EF4-FFF2-40B4-BE49-F238E27FC236}">
                <a16:creationId xmlns:a16="http://schemas.microsoft.com/office/drawing/2014/main" id="{9EC870B3-C851-2B8A-93E1-689494765F6D}"/>
              </a:ext>
            </a:extLst>
          </p:cNvPr>
          <p:cNvSpPr/>
          <p:nvPr/>
        </p:nvSpPr>
        <p:spPr>
          <a:xfrm>
            <a:off x="752140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35" name="Ovale 34">
            <a:hlinkClick r:id="rId12" action="ppaction://hlinksldjump"/>
            <a:extLst>
              <a:ext uri="{FF2B5EF4-FFF2-40B4-BE49-F238E27FC236}">
                <a16:creationId xmlns:a16="http://schemas.microsoft.com/office/drawing/2014/main" id="{0F3F3445-C5B8-90E8-17FE-7021C1D827F5}"/>
              </a:ext>
            </a:extLst>
          </p:cNvPr>
          <p:cNvSpPr/>
          <p:nvPr/>
        </p:nvSpPr>
        <p:spPr>
          <a:xfrm>
            <a:off x="817775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36" name="Ovale 35">
            <a:hlinkClick r:id="rId13" action="ppaction://hlinksldjump"/>
            <a:extLst>
              <a:ext uri="{FF2B5EF4-FFF2-40B4-BE49-F238E27FC236}">
                <a16:creationId xmlns:a16="http://schemas.microsoft.com/office/drawing/2014/main" id="{A65ED7AA-006F-7075-BB36-D17DF95ACC55}"/>
              </a:ext>
            </a:extLst>
          </p:cNvPr>
          <p:cNvSpPr/>
          <p:nvPr/>
        </p:nvSpPr>
        <p:spPr>
          <a:xfrm>
            <a:off x="886660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37" name="Ovale 36">
            <a:hlinkClick r:id="rId14" action="ppaction://hlinksldjump"/>
            <a:extLst>
              <a:ext uri="{FF2B5EF4-FFF2-40B4-BE49-F238E27FC236}">
                <a16:creationId xmlns:a16="http://schemas.microsoft.com/office/drawing/2014/main" id="{69787F65-3B6A-9166-DBDC-AD8D02BEBEC9}"/>
              </a:ext>
            </a:extLst>
          </p:cNvPr>
          <p:cNvSpPr/>
          <p:nvPr/>
        </p:nvSpPr>
        <p:spPr>
          <a:xfrm>
            <a:off x="955545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38" name="Ovale 37">
            <a:hlinkClick r:id="rId15" action="ppaction://hlinksldjump"/>
            <a:extLst>
              <a:ext uri="{FF2B5EF4-FFF2-40B4-BE49-F238E27FC236}">
                <a16:creationId xmlns:a16="http://schemas.microsoft.com/office/drawing/2014/main" id="{77745DA5-7F8A-533C-0022-708C635D0DEA}"/>
              </a:ext>
            </a:extLst>
          </p:cNvPr>
          <p:cNvSpPr/>
          <p:nvPr/>
        </p:nvSpPr>
        <p:spPr>
          <a:xfrm>
            <a:off x="10231325" y="198350"/>
            <a:ext cx="652946" cy="676096"/>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39" name="CasellaDiTesto 38">
            <a:extLst>
              <a:ext uri="{FF2B5EF4-FFF2-40B4-BE49-F238E27FC236}">
                <a16:creationId xmlns:a16="http://schemas.microsoft.com/office/drawing/2014/main" id="{67621A33-281E-07D8-3F78-79E8A78BF0B9}"/>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16"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40" name="CasellaDiTesto 39">
            <a:extLst>
              <a:ext uri="{FF2B5EF4-FFF2-40B4-BE49-F238E27FC236}">
                <a16:creationId xmlns:a16="http://schemas.microsoft.com/office/drawing/2014/main" id="{D1F579B8-1D3E-E0FF-D5EB-69CADAD10823}"/>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7"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42" name="CasellaDiTesto 41">
            <a:extLst>
              <a:ext uri="{FF2B5EF4-FFF2-40B4-BE49-F238E27FC236}">
                <a16:creationId xmlns:a16="http://schemas.microsoft.com/office/drawing/2014/main" id="{4368267D-A45D-4A03-7D31-6103163BA2B7}"/>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8"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19056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3802119" y="1133309"/>
            <a:ext cx="6983675" cy="461665"/>
          </a:xfrm>
          <a:prstGeom prst="rect">
            <a:avLst/>
          </a:prstGeom>
          <a:noFill/>
        </p:spPr>
        <p:txBody>
          <a:bodyPr wrap="square" rtlCol="0">
            <a:spAutoFit/>
          </a:bodyPr>
          <a:lstStyle/>
          <a:p>
            <a:r>
              <a:rPr lang="it-IT" sz="2400" b="1">
                <a:solidFill>
                  <a:srgbClr val="4472C4"/>
                </a:solidFill>
              </a:rPr>
              <a:t>Controllo e libertà dell’utente</a:t>
            </a: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3802118" y="896704"/>
            <a:ext cx="6983675" cy="338554"/>
          </a:xfrm>
          <a:prstGeom prst="rect">
            <a:avLst/>
          </a:prstGeom>
          <a:noFill/>
        </p:spPr>
        <p:txBody>
          <a:bodyPr wrap="square" rtlCol="0">
            <a:spAutoFit/>
          </a:bodyPr>
          <a:lstStyle/>
          <a:p>
            <a:r>
              <a:rPr lang="it-IT" sz="1600" b="1">
                <a:solidFill>
                  <a:srgbClr val="82A1D8"/>
                </a:solidFill>
              </a:rPr>
              <a:t>Problemi rilevati tramite le euristiche /</a:t>
            </a:r>
          </a:p>
        </p:txBody>
      </p:sp>
      <p:sp>
        <p:nvSpPr>
          <p:cNvPr id="6" name="CasellaDiTesto 5">
            <a:extLst>
              <a:ext uri="{FF2B5EF4-FFF2-40B4-BE49-F238E27FC236}">
                <a16:creationId xmlns:a16="http://schemas.microsoft.com/office/drawing/2014/main" id="{454FE9CE-F64D-C3FA-5EB5-5036309A7433}"/>
              </a:ext>
            </a:extLst>
          </p:cNvPr>
          <p:cNvSpPr txBox="1">
            <a:spLocks/>
          </p:cNvSpPr>
          <p:nvPr/>
        </p:nvSpPr>
        <p:spPr>
          <a:xfrm>
            <a:off x="3385565" y="1900928"/>
            <a:ext cx="8201383" cy="2862322"/>
          </a:xfrm>
          <a:prstGeom prst="rect">
            <a:avLst/>
          </a:prstGeom>
          <a:noFill/>
        </p:spPr>
        <p:txBody>
          <a:bodyPr wrap="square" rtlCol="0">
            <a:spAutoFit/>
          </a:bodyPr>
          <a:lstStyle/>
          <a:p>
            <a:pPr algn="just"/>
            <a:r>
              <a:rPr lang="it-IT" dirty="0">
                <a:solidFill>
                  <a:srgbClr val="4472C4"/>
                </a:solidFill>
              </a:rPr>
              <a:t>Sul controllo e libertà dell’utente, come descritto dalla terza euristica, si è notato che:</a:t>
            </a:r>
          </a:p>
          <a:p>
            <a:pPr algn="just"/>
            <a:endParaRPr lang="it-IT" dirty="0">
              <a:solidFill>
                <a:srgbClr val="4472C4"/>
              </a:solidFill>
            </a:endParaRPr>
          </a:p>
          <a:p>
            <a:pPr marL="285750" indent="-285750" algn="just">
              <a:buFont typeface="Arial" panose="020B0604020202020204" pitchFamily="34" charset="0"/>
              <a:buChar char="•"/>
            </a:pPr>
            <a:r>
              <a:rPr lang="it-IT" dirty="0">
                <a:solidFill>
                  <a:srgbClr val="4472C4"/>
                </a:solidFill>
              </a:rPr>
              <a:t>Il sistema costringe l’utente ha mettere l’indirizzo bloccando la pagina nel momento di apertura della rispettiva sezione;</a:t>
            </a:r>
          </a:p>
          <a:p>
            <a:pPr algn="just"/>
            <a:endParaRPr lang="it-IT" dirty="0">
              <a:solidFill>
                <a:srgbClr val="4472C4"/>
              </a:solidFill>
            </a:endParaRPr>
          </a:p>
          <a:p>
            <a:pPr marL="285750" indent="-285750" algn="just">
              <a:buFont typeface="Arial" panose="020B0604020202020204" pitchFamily="34" charset="0"/>
              <a:buChar char="•"/>
            </a:pPr>
            <a:r>
              <a:rPr lang="it-IT" dirty="0">
                <a:solidFill>
                  <a:srgbClr val="4472C4"/>
                </a:solidFill>
              </a:rPr>
              <a:t>Manca pulsante «annulla ordine»;</a:t>
            </a:r>
          </a:p>
          <a:p>
            <a:pPr algn="just"/>
            <a:endParaRPr lang="it-IT" dirty="0">
              <a:solidFill>
                <a:srgbClr val="4472C4"/>
              </a:solidFill>
            </a:endParaRPr>
          </a:p>
          <a:p>
            <a:pPr marL="285750" indent="-285750" algn="just">
              <a:buFont typeface="Arial" panose="020B0604020202020204" pitchFamily="34" charset="0"/>
              <a:buChar char="•"/>
            </a:pPr>
            <a:r>
              <a:rPr lang="it-IT" b="1" dirty="0">
                <a:solidFill>
                  <a:srgbClr val="C00000"/>
                </a:solidFill>
              </a:rPr>
              <a:t>Manca un’icona di un cestino legata ai prodotti</a:t>
            </a:r>
            <a:r>
              <a:rPr lang="it-IT" dirty="0">
                <a:solidFill>
                  <a:srgbClr val="C00000"/>
                </a:solidFill>
              </a:rPr>
              <a:t> </a:t>
            </a:r>
            <a:r>
              <a:rPr lang="it-IT" dirty="0">
                <a:solidFill>
                  <a:srgbClr val="4472C4"/>
                </a:solidFill>
              </a:rPr>
              <a:t>che indichi la possibilità di eliminarli singolarmente; (il segno meno è legato logicamente alla quantità, e non alla volontà di acquistarlo).</a:t>
            </a:r>
          </a:p>
        </p:txBody>
      </p:sp>
      <p:sp>
        <p:nvSpPr>
          <p:cNvPr id="2" name="CasellaDiTesto 1">
            <a:extLst>
              <a:ext uri="{FF2B5EF4-FFF2-40B4-BE49-F238E27FC236}">
                <a16:creationId xmlns:a16="http://schemas.microsoft.com/office/drawing/2014/main" id="{9E7C490F-9A79-8E56-A226-6E18E38EB90E}"/>
              </a:ext>
            </a:extLst>
          </p:cNvPr>
          <p:cNvSpPr txBox="1"/>
          <p:nvPr/>
        </p:nvSpPr>
        <p:spPr>
          <a:xfrm>
            <a:off x="3385565" y="4899505"/>
            <a:ext cx="8201383" cy="1200329"/>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4472C4"/>
                </a:solidFill>
              </a:rPr>
              <a:t>Dal momento che Carrefour identifica in primo luogo una catena di supermercati fisici, un’utente che si reca nel sito non può immediatamente cercare punti vendita con la barra di ricerca presente. Va individuato un bottone nella parte alta della pagina.</a:t>
            </a:r>
          </a:p>
        </p:txBody>
      </p:sp>
      <p:sp>
        <p:nvSpPr>
          <p:cNvPr id="3" name="CasellaDiTesto 2">
            <a:extLst>
              <a:ext uri="{FF2B5EF4-FFF2-40B4-BE49-F238E27FC236}">
                <a16:creationId xmlns:a16="http://schemas.microsoft.com/office/drawing/2014/main" id="{BBD16160-E759-6FFC-4197-FBC23A8CE738}"/>
              </a:ext>
            </a:extLst>
          </p:cNvPr>
          <p:cNvSpPr txBox="1"/>
          <p:nvPr/>
        </p:nvSpPr>
        <p:spPr>
          <a:xfrm>
            <a:off x="3270063" y="714674"/>
            <a:ext cx="713657" cy="1015663"/>
          </a:xfrm>
          <a:prstGeom prst="rect">
            <a:avLst/>
          </a:prstGeom>
          <a:noFill/>
        </p:spPr>
        <p:txBody>
          <a:bodyPr wrap="square" rtlCol="0">
            <a:spAutoFit/>
          </a:bodyPr>
          <a:lstStyle/>
          <a:p>
            <a:r>
              <a:rPr lang="it-IT" sz="6000">
                <a:solidFill>
                  <a:srgbClr val="DE0000"/>
                </a:solidFill>
                <a:latin typeface="Baguet Script" panose="020B0604020202020204" pitchFamily="2" charset="0"/>
              </a:rPr>
              <a:t>3</a:t>
            </a:r>
          </a:p>
        </p:txBody>
      </p:sp>
      <p:sp>
        <p:nvSpPr>
          <p:cNvPr id="7" name="Rettangolo 3">
            <a:extLst>
              <a:ext uri="{FF2B5EF4-FFF2-40B4-BE49-F238E27FC236}">
                <a16:creationId xmlns:a16="http://schemas.microsoft.com/office/drawing/2014/main" id="{4BD67B6A-FF7C-E1BE-DB90-31E73798CD2C}"/>
              </a:ext>
            </a:extLst>
          </p:cNvPr>
          <p:cNvSpPr>
            <a:spLocks/>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B55E9733-0481-235B-3885-EC41B0E8E941}"/>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8" name="CasellaDiTesto 17">
            <a:extLst>
              <a:ext uri="{FF2B5EF4-FFF2-40B4-BE49-F238E27FC236}">
                <a16:creationId xmlns:a16="http://schemas.microsoft.com/office/drawing/2014/main" id="{26CAF1FE-95F5-72EE-1C79-15E1A2190BF9}"/>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2"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20" name="CasellaDiTesto 19">
            <a:extLst>
              <a:ext uri="{FF2B5EF4-FFF2-40B4-BE49-F238E27FC236}">
                <a16:creationId xmlns:a16="http://schemas.microsoft.com/office/drawing/2014/main" id="{53AE4741-9280-02B8-48B6-492339D1D870}"/>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cxnSp>
        <p:nvCxnSpPr>
          <p:cNvPr id="21" name="Connettore diritto 20">
            <a:extLst>
              <a:ext uri="{FF2B5EF4-FFF2-40B4-BE49-F238E27FC236}">
                <a16:creationId xmlns:a16="http://schemas.microsoft.com/office/drawing/2014/main" id="{42344E6C-19BE-8E07-8223-BF85914CE3EF}"/>
              </a:ext>
            </a:extLst>
          </p:cNvPr>
          <p:cNvCxnSpPr>
            <a:cxnSpLocks/>
            <a:stCxn id="27" idx="2"/>
            <a:endCxn id="35"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26" name="Immagine 25">
            <a:extLst>
              <a:ext uri="{FF2B5EF4-FFF2-40B4-BE49-F238E27FC236}">
                <a16:creationId xmlns:a16="http://schemas.microsoft.com/office/drawing/2014/main" id="{48F9B3F9-7F52-4E2C-EF03-C4E286BB6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27" name="Ovale 26">
            <a:hlinkClick r:id="rId5" action="ppaction://hlinksldjump"/>
            <a:extLst>
              <a:ext uri="{FF2B5EF4-FFF2-40B4-BE49-F238E27FC236}">
                <a16:creationId xmlns:a16="http://schemas.microsoft.com/office/drawing/2014/main" id="{77DD1603-1CDD-D51C-0E3C-DEEE08E68A19}"/>
              </a:ext>
            </a:extLst>
          </p:cNvPr>
          <p:cNvSpPr/>
          <p:nvPr/>
        </p:nvSpPr>
        <p:spPr>
          <a:xfrm>
            <a:off x="482898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8" name="Ovale 27">
            <a:hlinkClick r:id="rId6" action="ppaction://hlinksldjump"/>
            <a:extLst>
              <a:ext uri="{FF2B5EF4-FFF2-40B4-BE49-F238E27FC236}">
                <a16:creationId xmlns:a16="http://schemas.microsoft.com/office/drawing/2014/main" id="{63032E12-5645-A184-3C27-C783899ED61C}"/>
              </a:ext>
            </a:extLst>
          </p:cNvPr>
          <p:cNvSpPr/>
          <p:nvPr/>
        </p:nvSpPr>
        <p:spPr>
          <a:xfrm>
            <a:off x="5487353"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9" name="Ovale 28">
            <a:hlinkClick r:id="rId7" action="ppaction://hlinksldjump"/>
            <a:extLst>
              <a:ext uri="{FF2B5EF4-FFF2-40B4-BE49-F238E27FC236}">
                <a16:creationId xmlns:a16="http://schemas.microsoft.com/office/drawing/2014/main" id="{67391CD9-2BB3-B29A-BCD3-D5EAD3141DD9}"/>
              </a:ext>
            </a:extLst>
          </p:cNvPr>
          <p:cNvSpPr/>
          <p:nvPr/>
        </p:nvSpPr>
        <p:spPr>
          <a:xfrm>
            <a:off x="6176202" y="308749"/>
            <a:ext cx="420624" cy="411709"/>
          </a:xfrm>
          <a:prstGeom prst="ellipse">
            <a:avLst/>
          </a:prstGeom>
          <a:solidFill>
            <a:srgbClr val="ED26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30" name="Ovale 29">
            <a:hlinkClick r:id="rId8" action="ppaction://hlinksldjump"/>
            <a:extLst>
              <a:ext uri="{FF2B5EF4-FFF2-40B4-BE49-F238E27FC236}">
                <a16:creationId xmlns:a16="http://schemas.microsoft.com/office/drawing/2014/main" id="{599FFD8D-FA3F-9C6C-D684-F3EEFE8530D6}"/>
              </a:ext>
            </a:extLst>
          </p:cNvPr>
          <p:cNvSpPr/>
          <p:nvPr/>
        </p:nvSpPr>
        <p:spPr>
          <a:xfrm>
            <a:off x="686675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31" name="Ovale 30">
            <a:hlinkClick r:id="rId9" action="ppaction://hlinksldjump"/>
            <a:extLst>
              <a:ext uri="{FF2B5EF4-FFF2-40B4-BE49-F238E27FC236}">
                <a16:creationId xmlns:a16="http://schemas.microsoft.com/office/drawing/2014/main" id="{565AB845-85A0-C0F7-4E2D-EEFC8B4BC1D6}"/>
              </a:ext>
            </a:extLst>
          </p:cNvPr>
          <p:cNvSpPr/>
          <p:nvPr/>
        </p:nvSpPr>
        <p:spPr>
          <a:xfrm>
            <a:off x="752140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32" name="Ovale 31">
            <a:hlinkClick r:id="rId10" action="ppaction://hlinksldjump"/>
            <a:extLst>
              <a:ext uri="{FF2B5EF4-FFF2-40B4-BE49-F238E27FC236}">
                <a16:creationId xmlns:a16="http://schemas.microsoft.com/office/drawing/2014/main" id="{749B0E8B-1842-02F4-820B-CE69D424C06E}"/>
              </a:ext>
            </a:extLst>
          </p:cNvPr>
          <p:cNvSpPr/>
          <p:nvPr/>
        </p:nvSpPr>
        <p:spPr>
          <a:xfrm>
            <a:off x="817775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33" name="Ovale 32">
            <a:hlinkClick r:id="rId11" action="ppaction://hlinksldjump"/>
            <a:extLst>
              <a:ext uri="{FF2B5EF4-FFF2-40B4-BE49-F238E27FC236}">
                <a16:creationId xmlns:a16="http://schemas.microsoft.com/office/drawing/2014/main" id="{F973952C-9BFA-9A18-BC9A-538A291C9C8F}"/>
              </a:ext>
            </a:extLst>
          </p:cNvPr>
          <p:cNvSpPr/>
          <p:nvPr/>
        </p:nvSpPr>
        <p:spPr>
          <a:xfrm>
            <a:off x="886660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34" name="Ovale 33">
            <a:hlinkClick r:id="rId12" action="ppaction://hlinksldjump"/>
            <a:extLst>
              <a:ext uri="{FF2B5EF4-FFF2-40B4-BE49-F238E27FC236}">
                <a16:creationId xmlns:a16="http://schemas.microsoft.com/office/drawing/2014/main" id="{82A0BA02-4664-D2F6-75F8-AD45C24072A8}"/>
              </a:ext>
            </a:extLst>
          </p:cNvPr>
          <p:cNvSpPr/>
          <p:nvPr/>
        </p:nvSpPr>
        <p:spPr>
          <a:xfrm>
            <a:off x="955545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35" name="Ovale 34">
            <a:hlinkClick r:id="rId13" action="ppaction://hlinksldjump"/>
            <a:extLst>
              <a:ext uri="{FF2B5EF4-FFF2-40B4-BE49-F238E27FC236}">
                <a16:creationId xmlns:a16="http://schemas.microsoft.com/office/drawing/2014/main" id="{60474B52-13AF-7DDA-F6B4-783594FD3823}"/>
              </a:ext>
            </a:extLst>
          </p:cNvPr>
          <p:cNvSpPr/>
          <p:nvPr/>
        </p:nvSpPr>
        <p:spPr>
          <a:xfrm>
            <a:off x="10231325" y="198350"/>
            <a:ext cx="652946" cy="676096"/>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36" name="CasellaDiTesto 35">
            <a:extLst>
              <a:ext uri="{FF2B5EF4-FFF2-40B4-BE49-F238E27FC236}">
                <a16:creationId xmlns:a16="http://schemas.microsoft.com/office/drawing/2014/main" id="{CD11B5C7-92BB-9963-9ABD-260ED783743B}"/>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14"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37" name="CasellaDiTesto 36">
            <a:extLst>
              <a:ext uri="{FF2B5EF4-FFF2-40B4-BE49-F238E27FC236}">
                <a16:creationId xmlns:a16="http://schemas.microsoft.com/office/drawing/2014/main" id="{53F5724A-1D05-FD26-D023-E5237A31F64E}"/>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5"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38" name="CasellaDiTesto 37">
            <a:extLst>
              <a:ext uri="{FF2B5EF4-FFF2-40B4-BE49-F238E27FC236}">
                <a16:creationId xmlns:a16="http://schemas.microsoft.com/office/drawing/2014/main" id="{5B5AF691-FAF0-CE5E-EBBD-57F826020725}"/>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6"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939121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3872536" y="1328773"/>
            <a:ext cx="6983675" cy="461665"/>
          </a:xfrm>
          <a:prstGeom prst="rect">
            <a:avLst/>
          </a:prstGeom>
          <a:noFill/>
        </p:spPr>
        <p:txBody>
          <a:bodyPr wrap="square" rtlCol="0">
            <a:spAutoFit/>
          </a:bodyPr>
          <a:lstStyle/>
          <a:p>
            <a:r>
              <a:rPr lang="it-IT" sz="2400" b="1" i="0">
                <a:solidFill>
                  <a:srgbClr val="4472C4"/>
                </a:solidFill>
                <a:effectLst/>
                <a:latin typeface="Calibri" panose="020F0502020204030204" pitchFamily="34" charset="0"/>
              </a:rPr>
              <a:t>Coerenza delle azioni e rispetto dei pattern</a:t>
            </a:r>
            <a:endParaRPr lang="it-IT" sz="2400" b="1">
              <a:solidFill>
                <a:srgbClr val="4472C4"/>
              </a:solidFill>
            </a:endParaRP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3872536" y="1000413"/>
            <a:ext cx="6983675" cy="338554"/>
          </a:xfrm>
          <a:prstGeom prst="rect">
            <a:avLst/>
          </a:prstGeom>
          <a:noFill/>
        </p:spPr>
        <p:txBody>
          <a:bodyPr wrap="square" rtlCol="0">
            <a:spAutoFit/>
          </a:bodyPr>
          <a:lstStyle/>
          <a:p>
            <a:r>
              <a:rPr lang="it-IT" sz="1600" b="1" dirty="0">
                <a:solidFill>
                  <a:srgbClr val="82A1D8"/>
                </a:solidFill>
              </a:rPr>
              <a:t>Problemi rilevati tramite le euristiche /</a:t>
            </a:r>
          </a:p>
        </p:txBody>
      </p:sp>
      <p:sp>
        <p:nvSpPr>
          <p:cNvPr id="6" name="CasellaDiTesto 5">
            <a:extLst>
              <a:ext uri="{FF2B5EF4-FFF2-40B4-BE49-F238E27FC236}">
                <a16:creationId xmlns:a16="http://schemas.microsoft.com/office/drawing/2014/main" id="{454FE9CE-F64D-C3FA-5EB5-5036309A7433}"/>
              </a:ext>
            </a:extLst>
          </p:cNvPr>
          <p:cNvSpPr txBox="1">
            <a:spLocks/>
          </p:cNvSpPr>
          <p:nvPr/>
        </p:nvSpPr>
        <p:spPr>
          <a:xfrm>
            <a:off x="3455982" y="1909473"/>
            <a:ext cx="8201383" cy="646331"/>
          </a:xfrm>
          <a:prstGeom prst="rect">
            <a:avLst/>
          </a:prstGeom>
          <a:noFill/>
        </p:spPr>
        <p:txBody>
          <a:bodyPr wrap="square" rtlCol="0">
            <a:spAutoFit/>
          </a:bodyPr>
          <a:lstStyle/>
          <a:p>
            <a:pPr algn="just"/>
            <a:r>
              <a:rPr lang="it-IT" b="0" i="0" u="none" strike="noStrike" dirty="0">
                <a:solidFill>
                  <a:srgbClr val="4472C4"/>
                </a:solidFill>
                <a:effectLst/>
                <a:latin typeface="Calibri" panose="020F0502020204030204" pitchFamily="34" charset="0"/>
              </a:rPr>
              <a:t>Il sistema </a:t>
            </a:r>
            <a:r>
              <a:rPr lang="it-IT" b="1" i="0" u="none" strike="noStrike" dirty="0">
                <a:solidFill>
                  <a:srgbClr val="C00000"/>
                </a:solidFill>
                <a:effectLst/>
                <a:latin typeface="Calibri" panose="020F0502020204030204" pitchFamily="34" charset="0"/>
              </a:rPr>
              <a:t>dovrebbe avere una coerenza interna nel proporre i contenuti </a:t>
            </a:r>
            <a:r>
              <a:rPr lang="it-IT" b="0" i="0" u="none" strike="noStrike" dirty="0">
                <a:solidFill>
                  <a:srgbClr val="4472C4"/>
                </a:solidFill>
                <a:effectLst/>
                <a:latin typeface="Calibri" panose="020F0502020204030204" pitchFamily="34" charset="0"/>
              </a:rPr>
              <a:t>e le azioni (4° euristica). In questo caso alcune categorie presentano strutture e stili differenti:</a:t>
            </a:r>
            <a:endParaRPr lang="it-IT" dirty="0">
              <a:solidFill>
                <a:srgbClr val="4472C4"/>
              </a:solidFill>
            </a:endParaRPr>
          </a:p>
        </p:txBody>
      </p:sp>
      <p:pic>
        <p:nvPicPr>
          <p:cNvPr id="1026" name="Picture 2">
            <a:extLst>
              <a:ext uri="{FF2B5EF4-FFF2-40B4-BE49-F238E27FC236}">
                <a16:creationId xmlns:a16="http://schemas.microsoft.com/office/drawing/2014/main" id="{765DCA32-9CD6-F470-454B-CE52DF116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182" y="2832803"/>
            <a:ext cx="6143625" cy="866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5371A62-DDFF-4979-3AC6-B6C96A0AE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967" y="4194779"/>
            <a:ext cx="4114800" cy="2152650"/>
          </a:xfrm>
          <a:prstGeom prst="rect">
            <a:avLst/>
          </a:prstGeom>
          <a:noFill/>
          <a:effectLst>
            <a:outerShdw blurRad="50800" dist="114300" dir="5400000" algn="t" rotWithShape="0">
              <a:prstClr val="black">
                <a:alpha val="16000"/>
              </a:prstClr>
            </a:outerShdw>
          </a:effectLst>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C74D76D1-C237-E673-C503-9DE0877CBCD9}"/>
              </a:ext>
            </a:extLst>
          </p:cNvPr>
          <p:cNvSpPr/>
          <p:nvPr/>
        </p:nvSpPr>
        <p:spPr>
          <a:xfrm>
            <a:off x="5790497" y="2793088"/>
            <a:ext cx="751840" cy="763908"/>
          </a:xfrm>
          <a:prstGeom prst="rect">
            <a:avLst/>
          </a:prstGeom>
          <a:noFill/>
          <a:ln w="28575" cap="rnd">
            <a:solidFill>
              <a:srgbClr val="971F2D"/>
            </a:solidFill>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8AE5EE81-0988-F94B-4B46-E26848001F45}"/>
              </a:ext>
            </a:extLst>
          </p:cNvPr>
          <p:cNvCxnSpPr>
            <a:cxnSpLocks/>
            <a:stCxn id="11" idx="2"/>
            <a:endCxn id="1034" idx="0"/>
          </p:cNvCxnSpPr>
          <p:nvPr/>
        </p:nvCxnSpPr>
        <p:spPr>
          <a:xfrm flipH="1">
            <a:off x="5766367" y="3556996"/>
            <a:ext cx="400050" cy="637783"/>
          </a:xfrm>
          <a:prstGeom prst="straightConnector1">
            <a:avLst/>
          </a:prstGeom>
          <a:ln w="28575">
            <a:solidFill>
              <a:srgbClr val="9D1C2E"/>
            </a:solidFill>
            <a:bevel/>
            <a:tailEnd type="triangle"/>
          </a:ln>
        </p:spPr>
        <p:style>
          <a:lnRef idx="1">
            <a:schemeClr val="accent1"/>
          </a:lnRef>
          <a:fillRef idx="0">
            <a:schemeClr val="accent1"/>
          </a:fillRef>
          <a:effectRef idx="0">
            <a:schemeClr val="accent1"/>
          </a:effectRef>
          <a:fontRef idx="minor">
            <a:schemeClr val="tx1"/>
          </a:fontRef>
        </p:style>
      </p:cxnSp>
      <p:pic>
        <p:nvPicPr>
          <p:cNvPr id="1036" name="Picture 12">
            <a:extLst>
              <a:ext uri="{FF2B5EF4-FFF2-40B4-BE49-F238E27FC236}">
                <a16:creationId xmlns:a16="http://schemas.microsoft.com/office/drawing/2014/main" id="{27D9B8B1-25E6-CD3D-F84D-A658E0450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828" y="4194779"/>
            <a:ext cx="2875279" cy="2147001"/>
          </a:xfrm>
          <a:prstGeom prst="rect">
            <a:avLst/>
          </a:prstGeom>
          <a:noFill/>
          <a:effectLst>
            <a:outerShdw blurRad="50800" dist="114300" dir="5400000" algn="t" rotWithShape="0">
              <a:prstClr val="black">
                <a:alpha val="16000"/>
              </a:prstClr>
            </a:outerShdw>
          </a:effectLst>
          <a:extLst>
            <a:ext uri="{909E8E84-426E-40DD-AFC4-6F175D3DCCD1}">
              <a14:hiddenFill xmlns:a14="http://schemas.microsoft.com/office/drawing/2010/main">
                <a:solidFill>
                  <a:srgbClr val="FFFFFF"/>
                </a:solidFill>
              </a14:hiddenFill>
            </a:ext>
          </a:extLst>
        </p:spPr>
      </p:pic>
      <p:sp>
        <p:nvSpPr>
          <p:cNvPr id="27" name="Rettangolo 26">
            <a:extLst>
              <a:ext uri="{FF2B5EF4-FFF2-40B4-BE49-F238E27FC236}">
                <a16:creationId xmlns:a16="http://schemas.microsoft.com/office/drawing/2014/main" id="{C70AB1E6-674F-301E-7AE3-FBDFACC67668}"/>
              </a:ext>
            </a:extLst>
          </p:cNvPr>
          <p:cNvSpPr/>
          <p:nvPr/>
        </p:nvSpPr>
        <p:spPr>
          <a:xfrm>
            <a:off x="7340532" y="2793088"/>
            <a:ext cx="751840" cy="763908"/>
          </a:xfrm>
          <a:prstGeom prst="rect">
            <a:avLst/>
          </a:prstGeom>
          <a:noFill/>
          <a:ln w="28575" cap="rnd">
            <a:solidFill>
              <a:srgbClr val="757A80"/>
            </a:solidFill>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9" name="Connettore 2 28">
            <a:extLst>
              <a:ext uri="{FF2B5EF4-FFF2-40B4-BE49-F238E27FC236}">
                <a16:creationId xmlns:a16="http://schemas.microsoft.com/office/drawing/2014/main" id="{CD5E6C04-B11A-9C19-B6D0-F5ACBD65977F}"/>
              </a:ext>
            </a:extLst>
          </p:cNvPr>
          <p:cNvCxnSpPr>
            <a:stCxn id="27" idx="2"/>
          </p:cNvCxnSpPr>
          <p:nvPr/>
        </p:nvCxnSpPr>
        <p:spPr>
          <a:xfrm>
            <a:off x="7716452" y="3556996"/>
            <a:ext cx="710158" cy="637783"/>
          </a:xfrm>
          <a:prstGeom prst="straightConnector1">
            <a:avLst/>
          </a:prstGeom>
          <a:ln w="38100">
            <a:solidFill>
              <a:srgbClr val="757A80"/>
            </a:solidFill>
            <a:tailEnd type="triangle"/>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2280ED34-9191-FF8C-7117-0D203447ACC2}"/>
              </a:ext>
            </a:extLst>
          </p:cNvPr>
          <p:cNvSpPr txBox="1"/>
          <p:nvPr/>
        </p:nvSpPr>
        <p:spPr>
          <a:xfrm>
            <a:off x="3340480" y="842669"/>
            <a:ext cx="713657" cy="1015663"/>
          </a:xfrm>
          <a:prstGeom prst="rect">
            <a:avLst/>
          </a:prstGeom>
          <a:noFill/>
        </p:spPr>
        <p:txBody>
          <a:bodyPr wrap="square" rtlCol="0">
            <a:spAutoFit/>
          </a:bodyPr>
          <a:lstStyle/>
          <a:p>
            <a:r>
              <a:rPr lang="it-IT" sz="6000">
                <a:solidFill>
                  <a:srgbClr val="DE0000"/>
                </a:solidFill>
                <a:latin typeface="Baguet Script" panose="020B0604020202020204" pitchFamily="2" charset="0"/>
              </a:rPr>
              <a:t>4</a:t>
            </a:r>
          </a:p>
        </p:txBody>
      </p:sp>
      <p:sp>
        <p:nvSpPr>
          <p:cNvPr id="5" name="Rettangolo 3">
            <a:extLst>
              <a:ext uri="{FF2B5EF4-FFF2-40B4-BE49-F238E27FC236}">
                <a16:creationId xmlns:a16="http://schemas.microsoft.com/office/drawing/2014/main" id="{67A311EF-47E4-7EB7-E932-AD4CD0B57532}"/>
              </a:ext>
            </a:extLst>
          </p:cNvPr>
          <p:cNvSpPr>
            <a:spLocks/>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C87FF2CA-9468-A2BA-6B6B-DC6C48B0EF28}"/>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20" name="CasellaDiTesto 19">
            <a:extLst>
              <a:ext uri="{FF2B5EF4-FFF2-40B4-BE49-F238E27FC236}">
                <a16:creationId xmlns:a16="http://schemas.microsoft.com/office/drawing/2014/main" id="{1CBC73D8-6D37-DBE8-BA10-283EB4EB0F4B}"/>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5"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21" name="CasellaDiTesto 20">
            <a:extLst>
              <a:ext uri="{FF2B5EF4-FFF2-40B4-BE49-F238E27FC236}">
                <a16:creationId xmlns:a16="http://schemas.microsoft.com/office/drawing/2014/main" id="{F30FD95E-5103-716B-B7BE-AAFE759BDFD7}"/>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6"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cxnSp>
        <p:nvCxnSpPr>
          <p:cNvPr id="39" name="Connettore diritto 38">
            <a:extLst>
              <a:ext uri="{FF2B5EF4-FFF2-40B4-BE49-F238E27FC236}">
                <a16:creationId xmlns:a16="http://schemas.microsoft.com/office/drawing/2014/main" id="{DCD66F98-6C77-8FAB-FF43-359DDCF91762}"/>
              </a:ext>
            </a:extLst>
          </p:cNvPr>
          <p:cNvCxnSpPr>
            <a:cxnSpLocks/>
            <a:stCxn id="41" idx="2"/>
            <a:endCxn id="49"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40" name="Immagine 39">
            <a:extLst>
              <a:ext uri="{FF2B5EF4-FFF2-40B4-BE49-F238E27FC236}">
                <a16:creationId xmlns:a16="http://schemas.microsoft.com/office/drawing/2014/main" id="{33571B6F-FA79-B730-8D5D-F1F7A39FCA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41" name="Ovale 40">
            <a:hlinkClick r:id="rId8" action="ppaction://hlinksldjump"/>
            <a:extLst>
              <a:ext uri="{FF2B5EF4-FFF2-40B4-BE49-F238E27FC236}">
                <a16:creationId xmlns:a16="http://schemas.microsoft.com/office/drawing/2014/main" id="{8BF9517B-D6B1-C5C1-A03D-3B07784DC2B9}"/>
              </a:ext>
            </a:extLst>
          </p:cNvPr>
          <p:cNvSpPr/>
          <p:nvPr/>
        </p:nvSpPr>
        <p:spPr>
          <a:xfrm>
            <a:off x="482898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42" name="Ovale 41">
            <a:hlinkClick r:id="rId9" action="ppaction://hlinksldjump"/>
            <a:extLst>
              <a:ext uri="{FF2B5EF4-FFF2-40B4-BE49-F238E27FC236}">
                <a16:creationId xmlns:a16="http://schemas.microsoft.com/office/drawing/2014/main" id="{A14E0490-3DE3-0E2D-2738-E56E96FCBC10}"/>
              </a:ext>
            </a:extLst>
          </p:cNvPr>
          <p:cNvSpPr/>
          <p:nvPr/>
        </p:nvSpPr>
        <p:spPr>
          <a:xfrm>
            <a:off x="5487353"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43" name="Ovale 42">
            <a:hlinkClick r:id="rId10" action="ppaction://hlinksldjump"/>
            <a:extLst>
              <a:ext uri="{FF2B5EF4-FFF2-40B4-BE49-F238E27FC236}">
                <a16:creationId xmlns:a16="http://schemas.microsoft.com/office/drawing/2014/main" id="{1A52EF1E-47A5-7A52-4C4B-F08B57B50241}"/>
              </a:ext>
            </a:extLst>
          </p:cNvPr>
          <p:cNvSpPr/>
          <p:nvPr/>
        </p:nvSpPr>
        <p:spPr>
          <a:xfrm>
            <a:off x="6176202"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44" name="Ovale 43">
            <a:hlinkClick r:id="rId11" action="ppaction://hlinksldjump"/>
            <a:extLst>
              <a:ext uri="{FF2B5EF4-FFF2-40B4-BE49-F238E27FC236}">
                <a16:creationId xmlns:a16="http://schemas.microsoft.com/office/drawing/2014/main" id="{A98A7C33-46A0-AC79-D63F-FA4638496A20}"/>
              </a:ext>
            </a:extLst>
          </p:cNvPr>
          <p:cNvSpPr/>
          <p:nvPr/>
        </p:nvSpPr>
        <p:spPr>
          <a:xfrm>
            <a:off x="6866754" y="308749"/>
            <a:ext cx="420624" cy="411709"/>
          </a:xfrm>
          <a:prstGeom prst="ellipse">
            <a:avLst/>
          </a:prstGeom>
          <a:solidFill>
            <a:srgbClr val="ED26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45" name="Ovale 44">
            <a:hlinkClick r:id="rId12" action="ppaction://hlinksldjump"/>
            <a:extLst>
              <a:ext uri="{FF2B5EF4-FFF2-40B4-BE49-F238E27FC236}">
                <a16:creationId xmlns:a16="http://schemas.microsoft.com/office/drawing/2014/main" id="{E7CBFFB9-2D99-0D49-3810-67EFA5F61D83}"/>
              </a:ext>
            </a:extLst>
          </p:cNvPr>
          <p:cNvSpPr/>
          <p:nvPr/>
        </p:nvSpPr>
        <p:spPr>
          <a:xfrm>
            <a:off x="752140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46" name="Ovale 45">
            <a:hlinkClick r:id="rId13" action="ppaction://hlinksldjump"/>
            <a:extLst>
              <a:ext uri="{FF2B5EF4-FFF2-40B4-BE49-F238E27FC236}">
                <a16:creationId xmlns:a16="http://schemas.microsoft.com/office/drawing/2014/main" id="{F2C9FF15-E86C-5CE4-CF31-573CF872D588}"/>
              </a:ext>
            </a:extLst>
          </p:cNvPr>
          <p:cNvSpPr/>
          <p:nvPr/>
        </p:nvSpPr>
        <p:spPr>
          <a:xfrm>
            <a:off x="817775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47" name="Ovale 46">
            <a:hlinkClick r:id="rId14" action="ppaction://hlinksldjump"/>
            <a:extLst>
              <a:ext uri="{FF2B5EF4-FFF2-40B4-BE49-F238E27FC236}">
                <a16:creationId xmlns:a16="http://schemas.microsoft.com/office/drawing/2014/main" id="{EFC5E5BC-6F77-A6FE-381C-67C5D011AAE6}"/>
              </a:ext>
            </a:extLst>
          </p:cNvPr>
          <p:cNvSpPr/>
          <p:nvPr/>
        </p:nvSpPr>
        <p:spPr>
          <a:xfrm>
            <a:off x="886660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48" name="Ovale 47">
            <a:hlinkClick r:id="rId15" action="ppaction://hlinksldjump"/>
            <a:extLst>
              <a:ext uri="{FF2B5EF4-FFF2-40B4-BE49-F238E27FC236}">
                <a16:creationId xmlns:a16="http://schemas.microsoft.com/office/drawing/2014/main" id="{21AAC615-9C5D-E4E6-3387-715653D01D35}"/>
              </a:ext>
            </a:extLst>
          </p:cNvPr>
          <p:cNvSpPr/>
          <p:nvPr/>
        </p:nvSpPr>
        <p:spPr>
          <a:xfrm>
            <a:off x="955545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49" name="Ovale 48">
            <a:hlinkClick r:id="rId16" action="ppaction://hlinksldjump"/>
            <a:extLst>
              <a:ext uri="{FF2B5EF4-FFF2-40B4-BE49-F238E27FC236}">
                <a16:creationId xmlns:a16="http://schemas.microsoft.com/office/drawing/2014/main" id="{F58234E6-07D5-591F-D69E-EB350CE27C04}"/>
              </a:ext>
            </a:extLst>
          </p:cNvPr>
          <p:cNvSpPr/>
          <p:nvPr/>
        </p:nvSpPr>
        <p:spPr>
          <a:xfrm>
            <a:off x="10231325" y="198350"/>
            <a:ext cx="652946" cy="676096"/>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50" name="CasellaDiTesto 49">
            <a:extLst>
              <a:ext uri="{FF2B5EF4-FFF2-40B4-BE49-F238E27FC236}">
                <a16:creationId xmlns:a16="http://schemas.microsoft.com/office/drawing/2014/main" id="{22FD71B8-86E9-2734-3276-E507C6B162CA}"/>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17"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52" name="CasellaDiTesto 51">
            <a:extLst>
              <a:ext uri="{FF2B5EF4-FFF2-40B4-BE49-F238E27FC236}">
                <a16:creationId xmlns:a16="http://schemas.microsoft.com/office/drawing/2014/main" id="{EFA463AE-3005-6AEF-D3F9-32C60856C054}"/>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8"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53" name="CasellaDiTesto 52">
            <a:extLst>
              <a:ext uri="{FF2B5EF4-FFF2-40B4-BE49-F238E27FC236}">
                <a16:creationId xmlns:a16="http://schemas.microsoft.com/office/drawing/2014/main" id="{EBB0A161-6D6B-EEAF-AE22-A4DD079E4EDA}"/>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9"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193644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3793637" y="1099631"/>
            <a:ext cx="6983675" cy="461665"/>
          </a:xfrm>
          <a:prstGeom prst="rect">
            <a:avLst/>
          </a:prstGeom>
          <a:noFill/>
        </p:spPr>
        <p:txBody>
          <a:bodyPr wrap="square" rtlCol="0">
            <a:spAutoFit/>
          </a:bodyPr>
          <a:lstStyle/>
          <a:p>
            <a:r>
              <a:rPr lang="it-IT" sz="2400" b="1">
                <a:solidFill>
                  <a:srgbClr val="4472C4"/>
                </a:solidFill>
              </a:rPr>
              <a:t>Prevenzione degli errori</a:t>
            </a: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3793637" y="914665"/>
            <a:ext cx="6983675" cy="338554"/>
          </a:xfrm>
          <a:prstGeom prst="rect">
            <a:avLst/>
          </a:prstGeom>
          <a:noFill/>
        </p:spPr>
        <p:txBody>
          <a:bodyPr wrap="square" rtlCol="0">
            <a:spAutoFit/>
          </a:bodyPr>
          <a:lstStyle/>
          <a:p>
            <a:r>
              <a:rPr lang="it-IT" sz="1600" b="1" dirty="0">
                <a:solidFill>
                  <a:srgbClr val="82A1D8"/>
                </a:solidFill>
              </a:rPr>
              <a:t>Problemi rilevati tramite le euristiche /</a:t>
            </a:r>
          </a:p>
        </p:txBody>
      </p:sp>
      <p:sp>
        <p:nvSpPr>
          <p:cNvPr id="6" name="CasellaDiTesto 5">
            <a:extLst>
              <a:ext uri="{FF2B5EF4-FFF2-40B4-BE49-F238E27FC236}">
                <a16:creationId xmlns:a16="http://schemas.microsoft.com/office/drawing/2014/main" id="{454FE9CE-F64D-C3FA-5EB5-5036309A7433}"/>
              </a:ext>
            </a:extLst>
          </p:cNvPr>
          <p:cNvSpPr txBox="1">
            <a:spLocks/>
          </p:cNvSpPr>
          <p:nvPr/>
        </p:nvSpPr>
        <p:spPr>
          <a:xfrm>
            <a:off x="3377083" y="1695176"/>
            <a:ext cx="8201383" cy="1477328"/>
          </a:xfrm>
          <a:prstGeom prst="rect">
            <a:avLst/>
          </a:prstGeom>
          <a:noFill/>
        </p:spPr>
        <p:txBody>
          <a:bodyPr wrap="square" rtlCol="0">
            <a:spAutoFit/>
          </a:bodyPr>
          <a:lstStyle/>
          <a:p>
            <a:pPr algn="just"/>
            <a:r>
              <a:rPr lang="it-IT" dirty="0">
                <a:solidFill>
                  <a:srgbClr val="4472C4"/>
                </a:solidFill>
              </a:rPr>
              <a:t>Per quanto riguarda la quinta euristica, il sito presenta alcuni modi per correggere eventuali errori o lapsus dell’utente, tuttavia:</a:t>
            </a:r>
          </a:p>
          <a:p>
            <a:pPr algn="just"/>
            <a:endParaRPr lang="it-IT" dirty="0">
              <a:solidFill>
                <a:srgbClr val="4472C4"/>
              </a:solidFill>
            </a:endParaRPr>
          </a:p>
          <a:p>
            <a:pPr marL="285750" indent="-285750" algn="just">
              <a:buFont typeface="Arial" panose="020B0604020202020204" pitchFamily="34" charset="0"/>
              <a:buChar char="•"/>
            </a:pPr>
            <a:r>
              <a:rPr lang="it-IT" dirty="0">
                <a:solidFill>
                  <a:srgbClr val="4472C4"/>
                </a:solidFill>
              </a:rPr>
              <a:t>Nella schermata del carrello è possibile cancellare l’intero carrello, o un singolo prodotto, ma </a:t>
            </a:r>
            <a:r>
              <a:rPr lang="it-IT" b="1" dirty="0">
                <a:solidFill>
                  <a:srgbClr val="C00000"/>
                </a:solidFill>
              </a:rPr>
              <a:t>non è possibile annullare l’azione di eliminazione</a:t>
            </a:r>
            <a:r>
              <a:rPr lang="it-IT" dirty="0">
                <a:solidFill>
                  <a:srgbClr val="4472C4"/>
                </a:solidFill>
              </a:rPr>
              <a:t>.</a:t>
            </a:r>
          </a:p>
        </p:txBody>
      </p:sp>
      <p:pic>
        <p:nvPicPr>
          <p:cNvPr id="5" name="Immagine 4">
            <a:extLst>
              <a:ext uri="{FF2B5EF4-FFF2-40B4-BE49-F238E27FC236}">
                <a16:creationId xmlns:a16="http://schemas.microsoft.com/office/drawing/2014/main" id="{24080B9A-28E4-8C35-34A2-7291A17826DD}"/>
              </a:ext>
            </a:extLst>
          </p:cNvPr>
          <p:cNvPicPr>
            <a:picLocks noChangeAspect="1"/>
          </p:cNvPicPr>
          <p:nvPr/>
        </p:nvPicPr>
        <p:blipFill rotWithShape="1">
          <a:blip r:embed="rId2"/>
          <a:srcRect l="22134" t="16340" r="2664" b="6536"/>
          <a:stretch/>
        </p:blipFill>
        <p:spPr>
          <a:xfrm>
            <a:off x="4872094" y="3245210"/>
            <a:ext cx="4720624" cy="2198383"/>
          </a:xfrm>
          <a:prstGeom prst="rect">
            <a:avLst/>
          </a:prstGeom>
        </p:spPr>
      </p:pic>
      <p:sp>
        <p:nvSpPr>
          <p:cNvPr id="7" name="CasellaDiTesto 6">
            <a:extLst>
              <a:ext uri="{FF2B5EF4-FFF2-40B4-BE49-F238E27FC236}">
                <a16:creationId xmlns:a16="http://schemas.microsoft.com/office/drawing/2014/main" id="{CDC1F6D4-01EA-F78E-6A09-8A99F5127678}"/>
              </a:ext>
            </a:extLst>
          </p:cNvPr>
          <p:cNvSpPr txBox="1"/>
          <p:nvPr/>
        </p:nvSpPr>
        <p:spPr>
          <a:xfrm>
            <a:off x="3377083" y="5684617"/>
            <a:ext cx="8304411" cy="923330"/>
          </a:xfrm>
          <a:prstGeom prst="rect">
            <a:avLst/>
          </a:prstGeom>
          <a:noFill/>
        </p:spPr>
        <p:txBody>
          <a:bodyPr wrap="square" rtlCol="0">
            <a:spAutoFit/>
          </a:bodyPr>
          <a:lstStyle/>
          <a:p>
            <a:pPr algn="just"/>
            <a:r>
              <a:rPr lang="it-IT" dirty="0">
                <a:solidFill>
                  <a:srgbClr val="4472C4"/>
                </a:solidFill>
              </a:rPr>
              <a:t>Nella ricerca dei prodotti potrebbe essere inserita una correzione automatica  degli errori di ortografia per le parole più comuni, consigliando, spesso, prodotti non correlati o chiedendo all’utente di migliorare la propria ricerca. </a:t>
            </a:r>
          </a:p>
        </p:txBody>
      </p:sp>
      <p:sp>
        <p:nvSpPr>
          <p:cNvPr id="2" name="CasellaDiTesto 1">
            <a:extLst>
              <a:ext uri="{FF2B5EF4-FFF2-40B4-BE49-F238E27FC236}">
                <a16:creationId xmlns:a16="http://schemas.microsoft.com/office/drawing/2014/main" id="{B965AE8E-CEEC-203B-D0A5-57CE134F90A2}"/>
              </a:ext>
            </a:extLst>
          </p:cNvPr>
          <p:cNvSpPr txBox="1"/>
          <p:nvPr/>
        </p:nvSpPr>
        <p:spPr>
          <a:xfrm>
            <a:off x="3261581" y="641522"/>
            <a:ext cx="713657" cy="1015663"/>
          </a:xfrm>
          <a:prstGeom prst="rect">
            <a:avLst/>
          </a:prstGeom>
          <a:noFill/>
        </p:spPr>
        <p:txBody>
          <a:bodyPr wrap="square" rtlCol="0">
            <a:spAutoFit/>
          </a:bodyPr>
          <a:lstStyle/>
          <a:p>
            <a:r>
              <a:rPr lang="it-IT" sz="6000">
                <a:solidFill>
                  <a:srgbClr val="DE0000"/>
                </a:solidFill>
                <a:latin typeface="Baguet Script" panose="020B0604020202020204" pitchFamily="2" charset="0"/>
              </a:rPr>
              <a:t>5</a:t>
            </a:r>
          </a:p>
        </p:txBody>
      </p:sp>
      <p:sp>
        <p:nvSpPr>
          <p:cNvPr id="8" name="Rettangolo 3">
            <a:extLst>
              <a:ext uri="{FF2B5EF4-FFF2-40B4-BE49-F238E27FC236}">
                <a16:creationId xmlns:a16="http://schemas.microsoft.com/office/drawing/2014/main" id="{D1807529-02E5-1D38-6550-43F34ED69C69}"/>
              </a:ext>
            </a:extLst>
          </p:cNvPr>
          <p:cNvSpPr>
            <a:spLocks/>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CasellaDiTesto 14">
            <a:extLst>
              <a:ext uri="{FF2B5EF4-FFF2-40B4-BE49-F238E27FC236}">
                <a16:creationId xmlns:a16="http://schemas.microsoft.com/office/drawing/2014/main" id="{1B7B5248-CAA7-80D6-0205-4AC2CA3885FB}"/>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20" name="CasellaDiTesto 19">
            <a:extLst>
              <a:ext uri="{FF2B5EF4-FFF2-40B4-BE49-F238E27FC236}">
                <a16:creationId xmlns:a16="http://schemas.microsoft.com/office/drawing/2014/main" id="{2826FDE6-3620-6CE8-53B5-51E0CCDF2508}"/>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21" name="CasellaDiTesto 20">
            <a:extLst>
              <a:ext uri="{FF2B5EF4-FFF2-40B4-BE49-F238E27FC236}">
                <a16:creationId xmlns:a16="http://schemas.microsoft.com/office/drawing/2014/main" id="{40E1340C-7A9C-FBA7-90C8-46ECFD1A368F}"/>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cxnSp>
        <p:nvCxnSpPr>
          <p:cNvPr id="37" name="Connettore diritto 36">
            <a:extLst>
              <a:ext uri="{FF2B5EF4-FFF2-40B4-BE49-F238E27FC236}">
                <a16:creationId xmlns:a16="http://schemas.microsoft.com/office/drawing/2014/main" id="{71D27ACA-F48A-9C2F-220D-AC358E06C139}"/>
              </a:ext>
            </a:extLst>
          </p:cNvPr>
          <p:cNvCxnSpPr>
            <a:cxnSpLocks/>
            <a:stCxn id="39" idx="2"/>
            <a:endCxn id="47"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38" name="Immagine 37">
            <a:extLst>
              <a:ext uri="{FF2B5EF4-FFF2-40B4-BE49-F238E27FC236}">
                <a16:creationId xmlns:a16="http://schemas.microsoft.com/office/drawing/2014/main" id="{CE4C0CE1-972E-19B7-6966-4CDE9FD0F0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39" name="Ovale 38">
            <a:hlinkClick r:id="rId6" action="ppaction://hlinksldjump"/>
            <a:extLst>
              <a:ext uri="{FF2B5EF4-FFF2-40B4-BE49-F238E27FC236}">
                <a16:creationId xmlns:a16="http://schemas.microsoft.com/office/drawing/2014/main" id="{BF37C09B-8F48-1B76-6F33-FB6F171324AF}"/>
              </a:ext>
            </a:extLst>
          </p:cNvPr>
          <p:cNvSpPr/>
          <p:nvPr/>
        </p:nvSpPr>
        <p:spPr>
          <a:xfrm>
            <a:off x="482898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40" name="Ovale 39">
            <a:hlinkClick r:id="rId7" action="ppaction://hlinksldjump"/>
            <a:extLst>
              <a:ext uri="{FF2B5EF4-FFF2-40B4-BE49-F238E27FC236}">
                <a16:creationId xmlns:a16="http://schemas.microsoft.com/office/drawing/2014/main" id="{EEF5F0F7-D9EA-B36E-8791-C7CE1E0FCF1E}"/>
              </a:ext>
            </a:extLst>
          </p:cNvPr>
          <p:cNvSpPr/>
          <p:nvPr/>
        </p:nvSpPr>
        <p:spPr>
          <a:xfrm>
            <a:off x="5487353"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41" name="Ovale 40">
            <a:hlinkClick r:id="rId8" action="ppaction://hlinksldjump"/>
            <a:extLst>
              <a:ext uri="{FF2B5EF4-FFF2-40B4-BE49-F238E27FC236}">
                <a16:creationId xmlns:a16="http://schemas.microsoft.com/office/drawing/2014/main" id="{3BB0AF65-ECA9-8050-EB96-4EEBA28283E1}"/>
              </a:ext>
            </a:extLst>
          </p:cNvPr>
          <p:cNvSpPr/>
          <p:nvPr/>
        </p:nvSpPr>
        <p:spPr>
          <a:xfrm>
            <a:off x="6176202"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42" name="Ovale 41">
            <a:hlinkClick r:id="rId9" action="ppaction://hlinksldjump"/>
            <a:extLst>
              <a:ext uri="{FF2B5EF4-FFF2-40B4-BE49-F238E27FC236}">
                <a16:creationId xmlns:a16="http://schemas.microsoft.com/office/drawing/2014/main" id="{B3B3C0CE-5D2C-0288-5B2E-957ABB9E5C70}"/>
              </a:ext>
            </a:extLst>
          </p:cNvPr>
          <p:cNvSpPr/>
          <p:nvPr/>
        </p:nvSpPr>
        <p:spPr>
          <a:xfrm>
            <a:off x="686675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43" name="Ovale 42">
            <a:hlinkClick r:id="rId10" action="ppaction://hlinksldjump"/>
            <a:extLst>
              <a:ext uri="{FF2B5EF4-FFF2-40B4-BE49-F238E27FC236}">
                <a16:creationId xmlns:a16="http://schemas.microsoft.com/office/drawing/2014/main" id="{FFA1B614-A97B-0964-4E95-61B0A73B299C}"/>
              </a:ext>
            </a:extLst>
          </p:cNvPr>
          <p:cNvSpPr/>
          <p:nvPr/>
        </p:nvSpPr>
        <p:spPr>
          <a:xfrm>
            <a:off x="7521403" y="308748"/>
            <a:ext cx="420624" cy="411709"/>
          </a:xfrm>
          <a:prstGeom prst="ellipse">
            <a:avLst/>
          </a:prstGeom>
          <a:solidFill>
            <a:srgbClr val="ED26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44" name="Ovale 43">
            <a:hlinkClick r:id="rId11" action="ppaction://hlinksldjump"/>
            <a:extLst>
              <a:ext uri="{FF2B5EF4-FFF2-40B4-BE49-F238E27FC236}">
                <a16:creationId xmlns:a16="http://schemas.microsoft.com/office/drawing/2014/main" id="{EB7B86D3-0E86-EE22-0085-C21A8D8C4855}"/>
              </a:ext>
            </a:extLst>
          </p:cNvPr>
          <p:cNvSpPr/>
          <p:nvPr/>
        </p:nvSpPr>
        <p:spPr>
          <a:xfrm>
            <a:off x="817775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45" name="Ovale 44">
            <a:hlinkClick r:id="rId12" action="ppaction://hlinksldjump"/>
            <a:extLst>
              <a:ext uri="{FF2B5EF4-FFF2-40B4-BE49-F238E27FC236}">
                <a16:creationId xmlns:a16="http://schemas.microsoft.com/office/drawing/2014/main" id="{1963FF08-7D77-CF02-D5E3-A22676E0F74B}"/>
              </a:ext>
            </a:extLst>
          </p:cNvPr>
          <p:cNvSpPr/>
          <p:nvPr/>
        </p:nvSpPr>
        <p:spPr>
          <a:xfrm>
            <a:off x="886660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46" name="Ovale 45">
            <a:hlinkClick r:id="rId13" action="ppaction://hlinksldjump"/>
            <a:extLst>
              <a:ext uri="{FF2B5EF4-FFF2-40B4-BE49-F238E27FC236}">
                <a16:creationId xmlns:a16="http://schemas.microsoft.com/office/drawing/2014/main" id="{38206E6B-F7B0-9B62-530F-0AE64246C418}"/>
              </a:ext>
            </a:extLst>
          </p:cNvPr>
          <p:cNvSpPr/>
          <p:nvPr/>
        </p:nvSpPr>
        <p:spPr>
          <a:xfrm>
            <a:off x="955545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47" name="Ovale 46">
            <a:hlinkClick r:id="rId14" action="ppaction://hlinksldjump"/>
            <a:extLst>
              <a:ext uri="{FF2B5EF4-FFF2-40B4-BE49-F238E27FC236}">
                <a16:creationId xmlns:a16="http://schemas.microsoft.com/office/drawing/2014/main" id="{F036BF68-EB66-4B32-A107-2874AF9F44CB}"/>
              </a:ext>
            </a:extLst>
          </p:cNvPr>
          <p:cNvSpPr/>
          <p:nvPr/>
        </p:nvSpPr>
        <p:spPr>
          <a:xfrm>
            <a:off x="10231325" y="198350"/>
            <a:ext cx="652946" cy="676096"/>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48" name="CasellaDiTesto 47">
            <a:extLst>
              <a:ext uri="{FF2B5EF4-FFF2-40B4-BE49-F238E27FC236}">
                <a16:creationId xmlns:a16="http://schemas.microsoft.com/office/drawing/2014/main" id="{A6AB93F0-1C5F-1187-7FA1-23DAC8A529A0}"/>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15"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49" name="CasellaDiTesto 48">
            <a:extLst>
              <a:ext uri="{FF2B5EF4-FFF2-40B4-BE49-F238E27FC236}">
                <a16:creationId xmlns:a16="http://schemas.microsoft.com/office/drawing/2014/main" id="{2F42E508-6EC9-E847-CD3D-00C1DDDC77AE}"/>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6"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50" name="CasellaDiTesto 49">
            <a:extLst>
              <a:ext uri="{FF2B5EF4-FFF2-40B4-BE49-F238E27FC236}">
                <a16:creationId xmlns:a16="http://schemas.microsoft.com/office/drawing/2014/main" id="{05462CB4-AA33-07FC-5AF8-C14D26A468EA}"/>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10827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3789070" y="1253875"/>
            <a:ext cx="6983675" cy="461665"/>
          </a:xfrm>
          <a:prstGeom prst="rect">
            <a:avLst/>
          </a:prstGeom>
          <a:noFill/>
        </p:spPr>
        <p:txBody>
          <a:bodyPr wrap="square" rtlCol="0">
            <a:spAutoFit/>
          </a:bodyPr>
          <a:lstStyle/>
          <a:p>
            <a:r>
              <a:rPr lang="it-IT" sz="2400" b="1">
                <a:solidFill>
                  <a:srgbClr val="4472C4"/>
                </a:solidFill>
              </a:rPr>
              <a:t>Supporto alla memorizzazione</a:t>
            </a: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3789069" y="1003202"/>
            <a:ext cx="6983675" cy="338554"/>
          </a:xfrm>
          <a:prstGeom prst="rect">
            <a:avLst/>
          </a:prstGeom>
          <a:noFill/>
        </p:spPr>
        <p:txBody>
          <a:bodyPr wrap="square" rtlCol="0">
            <a:spAutoFit/>
          </a:bodyPr>
          <a:lstStyle/>
          <a:p>
            <a:r>
              <a:rPr lang="it-IT" sz="1600" b="1">
                <a:solidFill>
                  <a:srgbClr val="82A1D8"/>
                </a:solidFill>
              </a:rPr>
              <a:t>Problemi rilevati tramite le euristiche /</a:t>
            </a:r>
          </a:p>
        </p:txBody>
      </p:sp>
      <p:sp>
        <p:nvSpPr>
          <p:cNvPr id="6" name="CasellaDiTesto 5">
            <a:extLst>
              <a:ext uri="{FF2B5EF4-FFF2-40B4-BE49-F238E27FC236}">
                <a16:creationId xmlns:a16="http://schemas.microsoft.com/office/drawing/2014/main" id="{454FE9CE-F64D-C3FA-5EB5-5036309A7433}"/>
              </a:ext>
            </a:extLst>
          </p:cNvPr>
          <p:cNvSpPr txBox="1">
            <a:spLocks/>
          </p:cNvSpPr>
          <p:nvPr/>
        </p:nvSpPr>
        <p:spPr>
          <a:xfrm>
            <a:off x="3390020" y="2075802"/>
            <a:ext cx="8201383" cy="923330"/>
          </a:xfrm>
          <a:prstGeom prst="rect">
            <a:avLst/>
          </a:prstGeom>
          <a:noFill/>
        </p:spPr>
        <p:txBody>
          <a:bodyPr wrap="square" rtlCol="0">
            <a:spAutoFit/>
          </a:bodyPr>
          <a:lstStyle/>
          <a:p>
            <a:pPr algn="just"/>
            <a:r>
              <a:rPr lang="it-IT" dirty="0">
                <a:solidFill>
                  <a:srgbClr val="4472C4"/>
                </a:solidFill>
              </a:rPr>
              <a:t>Basandosi sulle indicazioni della sesta euristica, ovvero ridurre il carico mnemonico dell’utente rendendo facilmente individuabili elementi, azioni ed opzioni, si è notato che:</a:t>
            </a:r>
          </a:p>
        </p:txBody>
      </p:sp>
      <p:pic>
        <p:nvPicPr>
          <p:cNvPr id="3" name="Immagine 2">
            <a:extLst>
              <a:ext uri="{FF2B5EF4-FFF2-40B4-BE49-F238E27FC236}">
                <a16:creationId xmlns:a16="http://schemas.microsoft.com/office/drawing/2014/main" id="{7444F3AB-6D06-5CE0-E614-5555844D8309}"/>
              </a:ext>
            </a:extLst>
          </p:cNvPr>
          <p:cNvPicPr>
            <a:picLocks noChangeAspect="1"/>
          </p:cNvPicPr>
          <p:nvPr/>
        </p:nvPicPr>
        <p:blipFill rotWithShape="1">
          <a:blip r:embed="rId2"/>
          <a:srcRect l="2541" t="11606" r="18014" b="27637"/>
          <a:stretch/>
        </p:blipFill>
        <p:spPr>
          <a:xfrm>
            <a:off x="7949295" y="3429000"/>
            <a:ext cx="3913429" cy="2360471"/>
          </a:xfrm>
          <a:prstGeom prst="rect">
            <a:avLst/>
          </a:prstGeom>
        </p:spPr>
      </p:pic>
      <p:sp>
        <p:nvSpPr>
          <p:cNvPr id="7" name="CasellaDiTesto 6">
            <a:extLst>
              <a:ext uri="{FF2B5EF4-FFF2-40B4-BE49-F238E27FC236}">
                <a16:creationId xmlns:a16="http://schemas.microsoft.com/office/drawing/2014/main" id="{15171907-D968-A747-DD94-8A5EACCF37B9}"/>
              </a:ext>
            </a:extLst>
          </p:cNvPr>
          <p:cNvSpPr txBox="1"/>
          <p:nvPr/>
        </p:nvSpPr>
        <p:spPr>
          <a:xfrm>
            <a:off x="3390020" y="3223680"/>
            <a:ext cx="4333164" cy="2862322"/>
          </a:xfrm>
          <a:prstGeom prst="rect">
            <a:avLst/>
          </a:prstGeom>
          <a:noFill/>
        </p:spPr>
        <p:txBody>
          <a:bodyPr wrap="square">
            <a:spAutoFit/>
          </a:bodyPr>
          <a:lstStyle/>
          <a:p>
            <a:pPr marL="285750" indent="-285750" algn="just">
              <a:buFont typeface="Arial" panose="020B0604020202020204" pitchFamily="34" charset="0"/>
              <a:buChar char="•"/>
            </a:pPr>
            <a:r>
              <a:rPr lang="it-IT" dirty="0">
                <a:solidFill>
                  <a:srgbClr val="4472C4"/>
                </a:solidFill>
              </a:rPr>
              <a:t>L’utente può selezionare i prodotti che vuole rendere preferiti, ma il sistema non mostra immediatamente l’opzione preferiti nell’interfaccia, spetta all’utente cercarlo. Non c’è neanche un icona che riporta a questa opzione. L’utente deve cliccare su spesa Smart e una volta lì cliccare su preferiti. Non è una cosa immediata e l’utente potrebbe perdersi e perdere tempo. </a:t>
            </a:r>
          </a:p>
        </p:txBody>
      </p:sp>
      <p:sp>
        <p:nvSpPr>
          <p:cNvPr id="8" name="CasellaDiTesto 7">
            <a:extLst>
              <a:ext uri="{FF2B5EF4-FFF2-40B4-BE49-F238E27FC236}">
                <a16:creationId xmlns:a16="http://schemas.microsoft.com/office/drawing/2014/main" id="{D1157A9B-C5BE-A590-BE59-598271668831}"/>
              </a:ext>
            </a:extLst>
          </p:cNvPr>
          <p:cNvSpPr txBox="1"/>
          <p:nvPr/>
        </p:nvSpPr>
        <p:spPr>
          <a:xfrm>
            <a:off x="3340480" y="833924"/>
            <a:ext cx="713657" cy="1015663"/>
          </a:xfrm>
          <a:prstGeom prst="rect">
            <a:avLst/>
          </a:prstGeom>
          <a:noFill/>
        </p:spPr>
        <p:txBody>
          <a:bodyPr wrap="square" rtlCol="0">
            <a:spAutoFit/>
          </a:bodyPr>
          <a:lstStyle/>
          <a:p>
            <a:r>
              <a:rPr lang="it-IT" sz="6000" dirty="0">
                <a:solidFill>
                  <a:srgbClr val="DE0000"/>
                </a:solidFill>
                <a:latin typeface="Baguet Script" panose="020B0604020202020204" pitchFamily="2" charset="0"/>
              </a:rPr>
              <a:t>6</a:t>
            </a:r>
          </a:p>
        </p:txBody>
      </p:sp>
      <p:sp>
        <p:nvSpPr>
          <p:cNvPr id="12" name="Rettangolo 3">
            <a:extLst>
              <a:ext uri="{FF2B5EF4-FFF2-40B4-BE49-F238E27FC236}">
                <a16:creationId xmlns:a16="http://schemas.microsoft.com/office/drawing/2014/main" id="{1DFCCC64-21D1-B4CD-94ED-6EBE9D1E3F8E}"/>
              </a:ext>
            </a:extLst>
          </p:cNvPr>
          <p:cNvSpPr>
            <a:spLocks/>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CasellaDiTesto 14">
            <a:extLst>
              <a:ext uri="{FF2B5EF4-FFF2-40B4-BE49-F238E27FC236}">
                <a16:creationId xmlns:a16="http://schemas.microsoft.com/office/drawing/2014/main" id="{D10DE2D4-E925-FCFB-9659-567AEF2120B1}"/>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20" name="CasellaDiTesto 19">
            <a:extLst>
              <a:ext uri="{FF2B5EF4-FFF2-40B4-BE49-F238E27FC236}">
                <a16:creationId xmlns:a16="http://schemas.microsoft.com/office/drawing/2014/main" id="{1C92890A-3023-1D21-DA11-960F02FDBC79}"/>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21" name="CasellaDiTesto 20">
            <a:extLst>
              <a:ext uri="{FF2B5EF4-FFF2-40B4-BE49-F238E27FC236}">
                <a16:creationId xmlns:a16="http://schemas.microsoft.com/office/drawing/2014/main" id="{D26DC682-7D15-0C17-4C2B-6DF225EE0844}"/>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4"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cxnSp>
        <p:nvCxnSpPr>
          <p:cNvPr id="26" name="Connettore diritto 25">
            <a:extLst>
              <a:ext uri="{FF2B5EF4-FFF2-40B4-BE49-F238E27FC236}">
                <a16:creationId xmlns:a16="http://schemas.microsoft.com/office/drawing/2014/main" id="{6A59D774-A6B0-96AB-06DC-BED82372FB40}"/>
              </a:ext>
            </a:extLst>
          </p:cNvPr>
          <p:cNvCxnSpPr>
            <a:cxnSpLocks/>
            <a:stCxn id="28" idx="2"/>
            <a:endCxn id="36"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C5D249D0-2A43-23C0-4219-1875D21F4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28" name="Ovale 27">
            <a:hlinkClick r:id="rId6" action="ppaction://hlinksldjump"/>
            <a:extLst>
              <a:ext uri="{FF2B5EF4-FFF2-40B4-BE49-F238E27FC236}">
                <a16:creationId xmlns:a16="http://schemas.microsoft.com/office/drawing/2014/main" id="{8CA22786-9181-8324-765F-7E5C697F72F4}"/>
              </a:ext>
            </a:extLst>
          </p:cNvPr>
          <p:cNvSpPr/>
          <p:nvPr/>
        </p:nvSpPr>
        <p:spPr>
          <a:xfrm>
            <a:off x="482898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9" name="Ovale 28">
            <a:hlinkClick r:id="rId7" action="ppaction://hlinksldjump"/>
            <a:extLst>
              <a:ext uri="{FF2B5EF4-FFF2-40B4-BE49-F238E27FC236}">
                <a16:creationId xmlns:a16="http://schemas.microsoft.com/office/drawing/2014/main" id="{5D7E06D0-E7D7-12ED-E5BF-AD9A43539964}"/>
              </a:ext>
            </a:extLst>
          </p:cNvPr>
          <p:cNvSpPr/>
          <p:nvPr/>
        </p:nvSpPr>
        <p:spPr>
          <a:xfrm>
            <a:off x="5487353"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0" name="Ovale 29">
            <a:hlinkClick r:id="rId8" action="ppaction://hlinksldjump"/>
            <a:extLst>
              <a:ext uri="{FF2B5EF4-FFF2-40B4-BE49-F238E27FC236}">
                <a16:creationId xmlns:a16="http://schemas.microsoft.com/office/drawing/2014/main" id="{23534316-178B-FE4F-6D7C-C57A17A38724}"/>
              </a:ext>
            </a:extLst>
          </p:cNvPr>
          <p:cNvSpPr/>
          <p:nvPr/>
        </p:nvSpPr>
        <p:spPr>
          <a:xfrm>
            <a:off x="6176202"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31" name="Ovale 30">
            <a:hlinkClick r:id="rId9" action="ppaction://hlinksldjump"/>
            <a:extLst>
              <a:ext uri="{FF2B5EF4-FFF2-40B4-BE49-F238E27FC236}">
                <a16:creationId xmlns:a16="http://schemas.microsoft.com/office/drawing/2014/main" id="{C0EE69C6-5C81-6442-06B9-5B6896C42EB8}"/>
              </a:ext>
            </a:extLst>
          </p:cNvPr>
          <p:cNvSpPr/>
          <p:nvPr/>
        </p:nvSpPr>
        <p:spPr>
          <a:xfrm>
            <a:off x="686675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32" name="Ovale 31">
            <a:hlinkClick r:id="rId10" action="ppaction://hlinksldjump"/>
            <a:extLst>
              <a:ext uri="{FF2B5EF4-FFF2-40B4-BE49-F238E27FC236}">
                <a16:creationId xmlns:a16="http://schemas.microsoft.com/office/drawing/2014/main" id="{833285FA-DF07-1855-97D9-969D2AF3B524}"/>
              </a:ext>
            </a:extLst>
          </p:cNvPr>
          <p:cNvSpPr/>
          <p:nvPr/>
        </p:nvSpPr>
        <p:spPr>
          <a:xfrm>
            <a:off x="752140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33" name="Ovale 32">
            <a:hlinkClick r:id="rId11" action="ppaction://hlinksldjump"/>
            <a:extLst>
              <a:ext uri="{FF2B5EF4-FFF2-40B4-BE49-F238E27FC236}">
                <a16:creationId xmlns:a16="http://schemas.microsoft.com/office/drawing/2014/main" id="{A8D636FC-2226-07A7-A6EC-979BC219231C}"/>
              </a:ext>
            </a:extLst>
          </p:cNvPr>
          <p:cNvSpPr/>
          <p:nvPr/>
        </p:nvSpPr>
        <p:spPr>
          <a:xfrm>
            <a:off x="8177755" y="308749"/>
            <a:ext cx="420624" cy="411709"/>
          </a:xfrm>
          <a:prstGeom prst="ellipse">
            <a:avLst/>
          </a:prstGeom>
          <a:solidFill>
            <a:srgbClr val="ED26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34" name="Ovale 33">
            <a:hlinkClick r:id="rId12" action="ppaction://hlinksldjump"/>
            <a:extLst>
              <a:ext uri="{FF2B5EF4-FFF2-40B4-BE49-F238E27FC236}">
                <a16:creationId xmlns:a16="http://schemas.microsoft.com/office/drawing/2014/main" id="{91E97422-6B17-80A0-67F6-D39F8851A65D}"/>
              </a:ext>
            </a:extLst>
          </p:cNvPr>
          <p:cNvSpPr/>
          <p:nvPr/>
        </p:nvSpPr>
        <p:spPr>
          <a:xfrm>
            <a:off x="886660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35" name="Ovale 34">
            <a:hlinkClick r:id="rId13" action="ppaction://hlinksldjump"/>
            <a:extLst>
              <a:ext uri="{FF2B5EF4-FFF2-40B4-BE49-F238E27FC236}">
                <a16:creationId xmlns:a16="http://schemas.microsoft.com/office/drawing/2014/main" id="{CB0F0096-1128-7296-E115-70FEA479F99B}"/>
              </a:ext>
            </a:extLst>
          </p:cNvPr>
          <p:cNvSpPr/>
          <p:nvPr/>
        </p:nvSpPr>
        <p:spPr>
          <a:xfrm>
            <a:off x="955545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36" name="Ovale 35">
            <a:hlinkClick r:id="rId14" action="ppaction://hlinksldjump"/>
            <a:extLst>
              <a:ext uri="{FF2B5EF4-FFF2-40B4-BE49-F238E27FC236}">
                <a16:creationId xmlns:a16="http://schemas.microsoft.com/office/drawing/2014/main" id="{8451B9BC-67AC-927D-30C0-1F03B6DEEC6C}"/>
              </a:ext>
            </a:extLst>
          </p:cNvPr>
          <p:cNvSpPr/>
          <p:nvPr/>
        </p:nvSpPr>
        <p:spPr>
          <a:xfrm>
            <a:off x="10231325" y="198350"/>
            <a:ext cx="652946" cy="676096"/>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37" name="CasellaDiTesto 36">
            <a:extLst>
              <a:ext uri="{FF2B5EF4-FFF2-40B4-BE49-F238E27FC236}">
                <a16:creationId xmlns:a16="http://schemas.microsoft.com/office/drawing/2014/main" id="{D57C4F4A-8081-4FE5-0A0B-7FEA73D53EA8}"/>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15"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38" name="CasellaDiTesto 37">
            <a:extLst>
              <a:ext uri="{FF2B5EF4-FFF2-40B4-BE49-F238E27FC236}">
                <a16:creationId xmlns:a16="http://schemas.microsoft.com/office/drawing/2014/main" id="{BD522D5A-183F-EBED-B455-D2A77D2A2332}"/>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6"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39" name="CasellaDiTesto 38">
            <a:extLst>
              <a:ext uri="{FF2B5EF4-FFF2-40B4-BE49-F238E27FC236}">
                <a16:creationId xmlns:a16="http://schemas.microsoft.com/office/drawing/2014/main" id="{1CD07765-76E7-3232-251E-275AADA32EE0}"/>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7"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015796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sellaDiTesto 18">
            <a:extLst>
              <a:ext uri="{FF2B5EF4-FFF2-40B4-BE49-F238E27FC236}">
                <a16:creationId xmlns:a16="http://schemas.microsoft.com/office/drawing/2014/main" id="{0206D93A-E6BE-5D20-441D-BC375A3456F9}"/>
              </a:ext>
            </a:extLst>
          </p:cNvPr>
          <p:cNvSpPr txBox="1">
            <a:spLocks/>
          </p:cNvSpPr>
          <p:nvPr/>
        </p:nvSpPr>
        <p:spPr>
          <a:xfrm>
            <a:off x="3900596" y="1432265"/>
            <a:ext cx="6983675" cy="461665"/>
          </a:xfrm>
          <a:prstGeom prst="rect">
            <a:avLst/>
          </a:prstGeom>
          <a:noFill/>
        </p:spPr>
        <p:txBody>
          <a:bodyPr wrap="square" rtlCol="0">
            <a:spAutoFit/>
          </a:bodyPr>
          <a:lstStyle/>
          <a:p>
            <a:r>
              <a:rPr lang="it-IT" sz="2400" b="1">
                <a:solidFill>
                  <a:srgbClr val="4472C4"/>
                </a:solidFill>
              </a:rPr>
              <a:t>Flessibilità ed efficienza d’uso</a:t>
            </a:r>
          </a:p>
        </p:txBody>
      </p:sp>
      <p:sp>
        <p:nvSpPr>
          <p:cNvPr id="9" name="CasellaDiTesto 8">
            <a:extLst>
              <a:ext uri="{FF2B5EF4-FFF2-40B4-BE49-F238E27FC236}">
                <a16:creationId xmlns:a16="http://schemas.microsoft.com/office/drawing/2014/main" id="{4EE6165D-73B9-8192-46B3-F314D61BFD35}"/>
              </a:ext>
            </a:extLst>
          </p:cNvPr>
          <p:cNvSpPr txBox="1">
            <a:spLocks/>
          </p:cNvSpPr>
          <p:nvPr/>
        </p:nvSpPr>
        <p:spPr>
          <a:xfrm>
            <a:off x="3900595" y="1195660"/>
            <a:ext cx="6983675" cy="338554"/>
          </a:xfrm>
          <a:prstGeom prst="rect">
            <a:avLst/>
          </a:prstGeom>
          <a:noFill/>
        </p:spPr>
        <p:txBody>
          <a:bodyPr wrap="square" rtlCol="0">
            <a:spAutoFit/>
          </a:bodyPr>
          <a:lstStyle/>
          <a:p>
            <a:r>
              <a:rPr lang="it-IT" sz="1600" b="1">
                <a:solidFill>
                  <a:srgbClr val="82A1D8"/>
                </a:solidFill>
              </a:rPr>
              <a:t>Problemi rilevati tramite le euristiche /</a:t>
            </a:r>
          </a:p>
        </p:txBody>
      </p:sp>
      <p:sp>
        <p:nvSpPr>
          <p:cNvPr id="6" name="CasellaDiTesto 5">
            <a:extLst>
              <a:ext uri="{FF2B5EF4-FFF2-40B4-BE49-F238E27FC236}">
                <a16:creationId xmlns:a16="http://schemas.microsoft.com/office/drawing/2014/main" id="{454FE9CE-F64D-C3FA-5EB5-5036309A7433}"/>
              </a:ext>
            </a:extLst>
          </p:cNvPr>
          <p:cNvSpPr txBox="1">
            <a:spLocks/>
          </p:cNvSpPr>
          <p:nvPr/>
        </p:nvSpPr>
        <p:spPr>
          <a:xfrm>
            <a:off x="3455584" y="2209607"/>
            <a:ext cx="8201383" cy="3416320"/>
          </a:xfrm>
          <a:prstGeom prst="rect">
            <a:avLst/>
          </a:prstGeom>
          <a:noFill/>
        </p:spPr>
        <p:txBody>
          <a:bodyPr wrap="square" rtlCol="0">
            <a:spAutoFit/>
          </a:bodyPr>
          <a:lstStyle/>
          <a:p>
            <a:pPr algn="just"/>
            <a:r>
              <a:rPr lang="it-IT" dirty="0">
                <a:solidFill>
                  <a:srgbClr val="4472C4"/>
                </a:solidFill>
              </a:rPr>
              <a:t>Per quanto riguarda l’efficienza d’uso, la settima euristica, che indica l’integrazione all’interno del sito  di scorciatoie e di personalizzazione, il sito del Carrefour:</a:t>
            </a:r>
          </a:p>
          <a:p>
            <a:pPr algn="just"/>
            <a:endParaRPr lang="it-IT" dirty="0">
              <a:solidFill>
                <a:srgbClr val="4472C4"/>
              </a:solidFill>
            </a:endParaRPr>
          </a:p>
          <a:p>
            <a:pPr marL="285750" indent="-285750" algn="just">
              <a:buFont typeface="Arial" panose="020B0604020202020204" pitchFamily="34" charset="0"/>
              <a:buChar char="•"/>
            </a:pPr>
            <a:r>
              <a:rPr lang="it-IT" b="1" dirty="0">
                <a:solidFill>
                  <a:srgbClr val="C00000"/>
                </a:solidFill>
              </a:rPr>
              <a:t>Mancanza di qualsiasi tipo di acceleratore o scorciatoia da tastiera</a:t>
            </a:r>
            <a:r>
              <a:rPr lang="it-IT" dirty="0">
                <a:solidFill>
                  <a:srgbClr val="4472C4"/>
                </a:solidFill>
              </a:rPr>
              <a:t>; Ogni interazione necessita di mouse rendendo quindi poco efficiente la navigazione.</a:t>
            </a:r>
          </a:p>
          <a:p>
            <a:pPr marL="285750" indent="-285750" algn="just">
              <a:buFont typeface="Arial" panose="020B0604020202020204" pitchFamily="34" charset="0"/>
              <a:buChar char="•"/>
            </a:pPr>
            <a:endParaRPr lang="it-IT" dirty="0">
              <a:solidFill>
                <a:srgbClr val="4472C4"/>
              </a:solidFill>
            </a:endParaRPr>
          </a:p>
          <a:p>
            <a:pPr marL="285750" indent="-285750" algn="just">
              <a:buFont typeface="Arial" panose="020B0604020202020204" pitchFamily="34" charset="0"/>
              <a:buChar char="•"/>
            </a:pPr>
            <a:r>
              <a:rPr lang="it-IT" b="1" dirty="0">
                <a:solidFill>
                  <a:srgbClr val="C00000"/>
                </a:solidFill>
              </a:rPr>
              <a:t>Non presenta alcuna personalizzazione evidente per i singoli utenti registrati</a:t>
            </a:r>
            <a:r>
              <a:rPr lang="it-IT" dirty="0">
                <a:solidFill>
                  <a:srgbClr val="4472C4"/>
                </a:solidFill>
              </a:rPr>
              <a:t>, e addirittura il sito sembra non presentare differenze tra utenti registrati o no, se non per un singolo menù utente, che sostituisce il tasto accedi.</a:t>
            </a:r>
          </a:p>
          <a:p>
            <a:pPr marL="285750" indent="-285750" algn="just">
              <a:buFont typeface="Arial" panose="020B0604020202020204" pitchFamily="34" charset="0"/>
              <a:buChar char="•"/>
            </a:pPr>
            <a:endParaRPr lang="it-IT" dirty="0">
              <a:solidFill>
                <a:srgbClr val="4472C4"/>
              </a:solidFill>
            </a:endParaRPr>
          </a:p>
          <a:p>
            <a:pPr marL="285750" indent="-285750" algn="just">
              <a:buFont typeface="Arial" panose="020B0604020202020204" pitchFamily="34" charset="0"/>
              <a:buChar char="•"/>
            </a:pPr>
            <a:r>
              <a:rPr lang="it-IT" dirty="0">
                <a:solidFill>
                  <a:srgbClr val="4472C4"/>
                </a:solidFill>
              </a:rPr>
              <a:t>Non offre agli utenti alcun tipo di personalizzazione dei consigli per le azioni frequenti.</a:t>
            </a:r>
          </a:p>
        </p:txBody>
      </p:sp>
      <p:sp>
        <p:nvSpPr>
          <p:cNvPr id="2" name="CasellaDiTesto 1">
            <a:extLst>
              <a:ext uri="{FF2B5EF4-FFF2-40B4-BE49-F238E27FC236}">
                <a16:creationId xmlns:a16="http://schemas.microsoft.com/office/drawing/2014/main" id="{81B4C261-0485-12D6-FBAF-CE1BAB7D8C8A}"/>
              </a:ext>
            </a:extLst>
          </p:cNvPr>
          <p:cNvSpPr txBox="1"/>
          <p:nvPr/>
        </p:nvSpPr>
        <p:spPr>
          <a:xfrm>
            <a:off x="3340082" y="1023353"/>
            <a:ext cx="713657" cy="1015663"/>
          </a:xfrm>
          <a:prstGeom prst="rect">
            <a:avLst/>
          </a:prstGeom>
          <a:noFill/>
        </p:spPr>
        <p:txBody>
          <a:bodyPr wrap="square" rtlCol="0">
            <a:spAutoFit/>
          </a:bodyPr>
          <a:lstStyle/>
          <a:p>
            <a:r>
              <a:rPr lang="it-IT" sz="6000">
                <a:solidFill>
                  <a:srgbClr val="DE0000"/>
                </a:solidFill>
                <a:latin typeface="Baguet Script" panose="020B0604020202020204" pitchFamily="2" charset="0"/>
              </a:rPr>
              <a:t>7</a:t>
            </a:r>
          </a:p>
        </p:txBody>
      </p:sp>
      <p:sp>
        <p:nvSpPr>
          <p:cNvPr id="8" name="Rettangolo 3">
            <a:extLst>
              <a:ext uri="{FF2B5EF4-FFF2-40B4-BE49-F238E27FC236}">
                <a16:creationId xmlns:a16="http://schemas.microsoft.com/office/drawing/2014/main" id="{4626A51A-B0CE-E803-3E3F-4F0644FEC81C}"/>
              </a:ext>
            </a:extLst>
          </p:cNvPr>
          <p:cNvSpPr>
            <a:spLocks/>
          </p:cNvSpPr>
          <p:nvPr/>
        </p:nvSpPr>
        <p:spPr>
          <a:xfrm flipH="1">
            <a:off x="-709398" y="0"/>
            <a:ext cx="3650521" cy="6858000"/>
          </a:xfrm>
          <a:prstGeom prst="flowChartDisplay">
            <a:avLst/>
          </a:prstGeom>
          <a:solidFill>
            <a:srgbClr val="097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F9C649A7-3CD0-366D-AD73-A3799F4CE13F}"/>
              </a:ext>
            </a:extLst>
          </p:cNvPr>
          <p:cNvSpPr txBox="1"/>
          <p:nvPr/>
        </p:nvSpPr>
        <p:spPr>
          <a:xfrm>
            <a:off x="476832" y="947447"/>
            <a:ext cx="2126007" cy="338554"/>
          </a:xfrm>
          <a:prstGeom prst="rect">
            <a:avLst/>
          </a:prstGeom>
          <a:noFill/>
        </p:spPr>
        <p:txBody>
          <a:bodyPr wrap="square" rtlCol="0">
            <a:spAutoFit/>
          </a:bodyPr>
          <a:lstStyle/>
          <a:p>
            <a:r>
              <a:rPr lang="it-IT" sz="1600" b="1" spc="300" dirty="0">
                <a:solidFill>
                  <a:schemeClr val="bg1"/>
                </a:solidFill>
                <a:latin typeface="Avenir Next LT Pro" panose="020B0504020202020204" pitchFamily="34" charset="0"/>
              </a:rPr>
              <a:t>ARGOMENTI </a:t>
            </a:r>
          </a:p>
        </p:txBody>
      </p:sp>
      <p:sp>
        <p:nvSpPr>
          <p:cNvPr id="16" name="CasellaDiTesto 15">
            <a:extLst>
              <a:ext uri="{FF2B5EF4-FFF2-40B4-BE49-F238E27FC236}">
                <a16:creationId xmlns:a16="http://schemas.microsoft.com/office/drawing/2014/main" id="{29667BB3-53C1-5C02-3EFC-EE426016BEAB}"/>
              </a:ext>
            </a:extLst>
          </p:cNvPr>
          <p:cNvSpPr txBox="1">
            <a:spLocks/>
          </p:cNvSpPr>
          <p:nvPr/>
        </p:nvSpPr>
        <p:spPr>
          <a:xfrm>
            <a:off x="48305" y="2904951"/>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2" action="ppaction://hlinksldjump">
                  <a:extLst>
                    <a:ext uri="{A12FA001-AC4F-418D-AE19-62706E023703}">
                      <ahyp:hlinkClr xmlns:ahyp="http://schemas.microsoft.com/office/drawing/2018/hyperlinkcolor" val="tx"/>
                    </a:ext>
                  </a:extLst>
                </a:hlinkClick>
              </a:rPr>
              <a:t>Linee guida UX</a:t>
            </a:r>
            <a:endParaRPr lang="it-IT" dirty="0">
              <a:solidFill>
                <a:schemeClr val="bg1"/>
              </a:solidFill>
              <a:latin typeface="Avenir Next LT Pro" panose="020B0504020202020204" pitchFamily="34" charset="0"/>
            </a:endParaRPr>
          </a:p>
        </p:txBody>
      </p:sp>
      <p:sp>
        <p:nvSpPr>
          <p:cNvPr id="18" name="CasellaDiTesto 17">
            <a:extLst>
              <a:ext uri="{FF2B5EF4-FFF2-40B4-BE49-F238E27FC236}">
                <a16:creationId xmlns:a16="http://schemas.microsoft.com/office/drawing/2014/main" id="{E9CA7D55-0955-3F21-A0BD-D3CDF7A3C798}"/>
              </a:ext>
            </a:extLst>
          </p:cNvPr>
          <p:cNvSpPr txBox="1">
            <a:spLocks/>
          </p:cNvSpPr>
          <p:nvPr/>
        </p:nvSpPr>
        <p:spPr>
          <a:xfrm>
            <a:off x="65341" y="419477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3" action="ppaction://hlinksldjump">
                  <a:extLst>
                    <a:ext uri="{A12FA001-AC4F-418D-AE19-62706E023703}">
                      <ahyp:hlinkClr xmlns:ahyp="http://schemas.microsoft.com/office/drawing/2018/hyperlinkcolor" val="tx"/>
                    </a:ext>
                  </a:extLst>
                </a:hlinkClick>
              </a:rPr>
              <a:t>Conclusioni</a:t>
            </a:r>
            <a:endParaRPr lang="it-IT" dirty="0">
              <a:solidFill>
                <a:schemeClr val="bg1"/>
              </a:solidFill>
              <a:latin typeface="Avenir Next LT Pro" panose="020B0504020202020204" pitchFamily="34" charset="0"/>
            </a:endParaRPr>
          </a:p>
        </p:txBody>
      </p:sp>
      <p:cxnSp>
        <p:nvCxnSpPr>
          <p:cNvPr id="20" name="Connettore diritto 19">
            <a:extLst>
              <a:ext uri="{FF2B5EF4-FFF2-40B4-BE49-F238E27FC236}">
                <a16:creationId xmlns:a16="http://schemas.microsoft.com/office/drawing/2014/main" id="{60E557BD-126A-5F91-7F55-2815278DA5E5}"/>
              </a:ext>
            </a:extLst>
          </p:cNvPr>
          <p:cNvCxnSpPr>
            <a:cxnSpLocks/>
            <a:stCxn id="26" idx="2"/>
            <a:endCxn id="34" idx="6"/>
          </p:cNvCxnSpPr>
          <p:nvPr/>
        </p:nvCxnSpPr>
        <p:spPr>
          <a:xfrm>
            <a:off x="4828985" y="514604"/>
            <a:ext cx="6055286" cy="21794"/>
          </a:xfrm>
          <a:prstGeom prst="line">
            <a:avLst/>
          </a:prstGeom>
          <a:ln w="9525">
            <a:solidFill>
              <a:srgbClr val="0970E6"/>
            </a:solidFill>
            <a:prstDash val="lgDash"/>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9A8A9B5F-1E89-17B8-829C-ACD2DE34A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796" y="237743"/>
            <a:ext cx="713657" cy="572352"/>
          </a:xfrm>
          <a:prstGeom prst="rect">
            <a:avLst/>
          </a:prstGeom>
        </p:spPr>
      </p:pic>
      <p:sp>
        <p:nvSpPr>
          <p:cNvPr id="26" name="Ovale 25">
            <a:hlinkClick r:id="rId5" action="ppaction://hlinksldjump"/>
            <a:extLst>
              <a:ext uri="{FF2B5EF4-FFF2-40B4-BE49-F238E27FC236}">
                <a16:creationId xmlns:a16="http://schemas.microsoft.com/office/drawing/2014/main" id="{3B263359-9187-FE79-30E3-524FD14D7178}"/>
              </a:ext>
            </a:extLst>
          </p:cNvPr>
          <p:cNvSpPr/>
          <p:nvPr/>
        </p:nvSpPr>
        <p:spPr>
          <a:xfrm>
            <a:off x="482898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7" name="Ovale 26">
            <a:hlinkClick r:id="rId6" action="ppaction://hlinksldjump"/>
            <a:extLst>
              <a:ext uri="{FF2B5EF4-FFF2-40B4-BE49-F238E27FC236}">
                <a16:creationId xmlns:a16="http://schemas.microsoft.com/office/drawing/2014/main" id="{7B7755B3-4F20-0A72-414A-658C25A85612}"/>
              </a:ext>
            </a:extLst>
          </p:cNvPr>
          <p:cNvSpPr/>
          <p:nvPr/>
        </p:nvSpPr>
        <p:spPr>
          <a:xfrm>
            <a:off x="5487353"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8" name="Ovale 27">
            <a:hlinkClick r:id="rId7" action="ppaction://hlinksldjump"/>
            <a:extLst>
              <a:ext uri="{FF2B5EF4-FFF2-40B4-BE49-F238E27FC236}">
                <a16:creationId xmlns:a16="http://schemas.microsoft.com/office/drawing/2014/main" id="{A893D371-EF97-6188-FC9E-D81EE380154B}"/>
              </a:ext>
            </a:extLst>
          </p:cNvPr>
          <p:cNvSpPr/>
          <p:nvPr/>
        </p:nvSpPr>
        <p:spPr>
          <a:xfrm>
            <a:off x="6176202"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9" name="Ovale 28">
            <a:hlinkClick r:id="rId8" action="ppaction://hlinksldjump"/>
            <a:extLst>
              <a:ext uri="{FF2B5EF4-FFF2-40B4-BE49-F238E27FC236}">
                <a16:creationId xmlns:a16="http://schemas.microsoft.com/office/drawing/2014/main" id="{49F358BF-70D5-C78F-B1B6-B4F9F410CDC0}"/>
              </a:ext>
            </a:extLst>
          </p:cNvPr>
          <p:cNvSpPr/>
          <p:nvPr/>
        </p:nvSpPr>
        <p:spPr>
          <a:xfrm>
            <a:off x="6866754"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
        <p:nvSpPr>
          <p:cNvPr id="30" name="Ovale 29">
            <a:hlinkClick r:id="rId9" action="ppaction://hlinksldjump"/>
            <a:extLst>
              <a:ext uri="{FF2B5EF4-FFF2-40B4-BE49-F238E27FC236}">
                <a16:creationId xmlns:a16="http://schemas.microsoft.com/office/drawing/2014/main" id="{899CBF21-94B6-B603-D751-2736B82B584C}"/>
              </a:ext>
            </a:extLst>
          </p:cNvPr>
          <p:cNvSpPr/>
          <p:nvPr/>
        </p:nvSpPr>
        <p:spPr>
          <a:xfrm>
            <a:off x="752140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sp>
        <p:nvSpPr>
          <p:cNvPr id="31" name="Ovale 30">
            <a:hlinkClick r:id="rId10" action="ppaction://hlinksldjump"/>
            <a:extLst>
              <a:ext uri="{FF2B5EF4-FFF2-40B4-BE49-F238E27FC236}">
                <a16:creationId xmlns:a16="http://schemas.microsoft.com/office/drawing/2014/main" id="{58E2C4FF-32FC-0049-156E-9510FA8D6310}"/>
              </a:ext>
            </a:extLst>
          </p:cNvPr>
          <p:cNvSpPr/>
          <p:nvPr/>
        </p:nvSpPr>
        <p:spPr>
          <a:xfrm>
            <a:off x="8177755" y="308749"/>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a:t>
            </a:r>
          </a:p>
        </p:txBody>
      </p:sp>
      <p:sp>
        <p:nvSpPr>
          <p:cNvPr id="32" name="Ovale 31">
            <a:hlinkClick r:id="rId11" action="ppaction://hlinksldjump"/>
            <a:extLst>
              <a:ext uri="{FF2B5EF4-FFF2-40B4-BE49-F238E27FC236}">
                <a16:creationId xmlns:a16="http://schemas.microsoft.com/office/drawing/2014/main" id="{BE5360FB-C0C2-5C69-0911-09F09983999E}"/>
              </a:ext>
            </a:extLst>
          </p:cNvPr>
          <p:cNvSpPr/>
          <p:nvPr/>
        </p:nvSpPr>
        <p:spPr>
          <a:xfrm>
            <a:off x="8866604" y="308749"/>
            <a:ext cx="420624" cy="411709"/>
          </a:xfrm>
          <a:prstGeom prst="ellipse">
            <a:avLst/>
          </a:prstGeom>
          <a:solidFill>
            <a:srgbClr val="ED26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7</a:t>
            </a:r>
          </a:p>
        </p:txBody>
      </p:sp>
      <p:sp>
        <p:nvSpPr>
          <p:cNvPr id="33" name="Ovale 32">
            <a:hlinkClick r:id="rId12" action="ppaction://hlinksldjump"/>
            <a:extLst>
              <a:ext uri="{FF2B5EF4-FFF2-40B4-BE49-F238E27FC236}">
                <a16:creationId xmlns:a16="http://schemas.microsoft.com/office/drawing/2014/main" id="{B76FBEC8-3868-BCB7-62B8-797493DB3A4A}"/>
              </a:ext>
            </a:extLst>
          </p:cNvPr>
          <p:cNvSpPr/>
          <p:nvPr/>
        </p:nvSpPr>
        <p:spPr>
          <a:xfrm>
            <a:off x="9555453" y="308748"/>
            <a:ext cx="420624" cy="411709"/>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8</a:t>
            </a:r>
          </a:p>
        </p:txBody>
      </p:sp>
      <p:sp>
        <p:nvSpPr>
          <p:cNvPr id="34" name="Ovale 33">
            <a:hlinkClick r:id="rId13" action="ppaction://hlinksldjump"/>
            <a:extLst>
              <a:ext uri="{FF2B5EF4-FFF2-40B4-BE49-F238E27FC236}">
                <a16:creationId xmlns:a16="http://schemas.microsoft.com/office/drawing/2014/main" id="{F3FA916D-5150-2C22-F81D-4494EE48516C}"/>
              </a:ext>
            </a:extLst>
          </p:cNvPr>
          <p:cNvSpPr/>
          <p:nvPr/>
        </p:nvSpPr>
        <p:spPr>
          <a:xfrm>
            <a:off x="10231325" y="198350"/>
            <a:ext cx="652946" cy="676096"/>
          </a:xfrm>
          <a:prstGeom prst="ellipse">
            <a:avLst/>
          </a:prstGeom>
          <a:solidFill>
            <a:srgbClr val="25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10</a:t>
            </a:r>
          </a:p>
        </p:txBody>
      </p:sp>
      <p:sp>
        <p:nvSpPr>
          <p:cNvPr id="36" name="CasellaDiTesto 35">
            <a:extLst>
              <a:ext uri="{FF2B5EF4-FFF2-40B4-BE49-F238E27FC236}">
                <a16:creationId xmlns:a16="http://schemas.microsoft.com/office/drawing/2014/main" id="{BC2C7915-E43E-F89F-5EA0-60B40BBDEFEE}"/>
              </a:ext>
            </a:extLst>
          </p:cNvPr>
          <p:cNvSpPr txBox="1">
            <a:spLocks/>
          </p:cNvSpPr>
          <p:nvPr/>
        </p:nvSpPr>
        <p:spPr>
          <a:xfrm>
            <a:off x="48305" y="2293877"/>
            <a:ext cx="2554534" cy="646331"/>
          </a:xfrm>
          <a:prstGeom prst="rect">
            <a:avLst/>
          </a:prstGeom>
          <a:noFill/>
        </p:spPr>
        <p:txBody>
          <a:bodyPr wrap="square" rtlCol="0">
            <a:spAutoFit/>
          </a:bodyPr>
          <a:lstStyle/>
          <a:p>
            <a:pPr algn="ctr"/>
            <a:r>
              <a:rPr lang="it-IT" b="1" dirty="0">
                <a:solidFill>
                  <a:srgbClr val="FFFF00"/>
                </a:solidFill>
                <a:latin typeface="Avenir Next LT Pro" panose="020B0504020202020204" pitchFamily="34" charset="0"/>
                <a:hlinkClick r:id="rId14" action="ppaction://hlinksldjump">
                  <a:extLst>
                    <a:ext uri="{A12FA001-AC4F-418D-AE19-62706E023703}">
                      <ahyp:hlinkClr xmlns:ahyp="http://schemas.microsoft.com/office/drawing/2018/hyperlinkcolor" val="tx"/>
                    </a:ext>
                  </a:extLst>
                </a:hlinkClick>
              </a:rPr>
              <a:t>Problemi rilevati tramite le euristiche</a:t>
            </a:r>
            <a:endParaRPr lang="it-IT" b="1" dirty="0">
              <a:solidFill>
                <a:srgbClr val="FFFF00"/>
              </a:solidFill>
              <a:latin typeface="Avenir Next LT Pro" panose="020B0504020202020204" pitchFamily="34" charset="0"/>
            </a:endParaRPr>
          </a:p>
        </p:txBody>
      </p:sp>
      <p:sp>
        <p:nvSpPr>
          <p:cNvPr id="37" name="CasellaDiTesto 36">
            <a:extLst>
              <a:ext uri="{FF2B5EF4-FFF2-40B4-BE49-F238E27FC236}">
                <a16:creationId xmlns:a16="http://schemas.microsoft.com/office/drawing/2014/main" id="{2658B6DF-3692-B524-B688-5D326607D653}"/>
              </a:ext>
            </a:extLst>
          </p:cNvPr>
          <p:cNvSpPr txBox="1">
            <a:spLocks/>
          </p:cNvSpPr>
          <p:nvPr/>
        </p:nvSpPr>
        <p:spPr>
          <a:xfrm flipH="1">
            <a:off x="-310041" y="1400461"/>
            <a:ext cx="3287767" cy="668837"/>
          </a:xfrm>
          <a:prstGeom prst="flowChartDisplay">
            <a:avLst/>
          </a:prstGeom>
          <a:noFill/>
          <a:ln>
            <a:noFill/>
          </a:ln>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5" action="ppaction://hlinksldjump">
                  <a:extLst>
                    <a:ext uri="{A12FA001-AC4F-418D-AE19-62706E023703}">
                      <ahyp:hlinkClr xmlns:ahyp="http://schemas.microsoft.com/office/drawing/2018/hyperlinkcolor" val="tx"/>
                    </a:ext>
                  </a:extLst>
                </a:hlinkClick>
              </a:rPr>
              <a:t>Carrefour</a:t>
            </a:r>
            <a:endParaRPr lang="it-IT" dirty="0">
              <a:solidFill>
                <a:schemeClr val="bg1"/>
              </a:solidFill>
              <a:latin typeface="Avenir Next LT Pro" panose="020B0504020202020204" pitchFamily="34" charset="0"/>
            </a:endParaRPr>
          </a:p>
        </p:txBody>
      </p:sp>
      <p:sp>
        <p:nvSpPr>
          <p:cNvPr id="38" name="CasellaDiTesto 37">
            <a:extLst>
              <a:ext uri="{FF2B5EF4-FFF2-40B4-BE49-F238E27FC236}">
                <a16:creationId xmlns:a16="http://schemas.microsoft.com/office/drawing/2014/main" id="{7C02C387-F978-3579-57E2-96C23E22C8DF}"/>
              </a:ext>
            </a:extLst>
          </p:cNvPr>
          <p:cNvSpPr txBox="1">
            <a:spLocks/>
          </p:cNvSpPr>
          <p:nvPr/>
        </p:nvSpPr>
        <p:spPr>
          <a:xfrm>
            <a:off x="48305" y="3561199"/>
            <a:ext cx="2554534" cy="668837"/>
          </a:xfrm>
          <a:prstGeom prst="rect">
            <a:avLst/>
          </a:prstGeom>
          <a:noFill/>
        </p:spPr>
        <p:txBody>
          <a:bodyPr wrap="square" rtlCol="0">
            <a:spAutoFit/>
          </a:bodyPr>
          <a:lstStyle/>
          <a:p>
            <a:pPr algn="ctr">
              <a:lnSpc>
                <a:spcPct val="250000"/>
              </a:lnSpc>
            </a:pPr>
            <a:r>
              <a:rPr lang="it-IT" dirty="0">
                <a:solidFill>
                  <a:schemeClr val="bg1"/>
                </a:solidFill>
                <a:latin typeface="Avenir Next LT Pro" panose="020B0504020202020204" pitchFamily="34" charset="0"/>
                <a:hlinkClick r:id="rId16" action="ppaction://hlinksldjump">
                  <a:extLst>
                    <a:ext uri="{A12FA001-AC4F-418D-AE19-62706E023703}">
                      <ahyp:hlinkClr xmlns:ahyp="http://schemas.microsoft.com/office/drawing/2018/hyperlinkcolor" val="tx"/>
                    </a:ext>
                  </a:extLst>
                </a:hlinkClick>
              </a:rPr>
              <a:t>Soluzioni</a:t>
            </a:r>
            <a:endParaRPr lang="it-IT"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98270639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7b86cd0-e5ba-4971-9a48-c2dc2070449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23B2C08C1666104AB6B8906E88DA8E97" ma:contentTypeVersion="6" ma:contentTypeDescription="Creare un nuovo documento." ma:contentTypeScope="" ma:versionID="7ba72dcc4333387c07593500876ce430">
  <xsd:schema xmlns:xsd="http://www.w3.org/2001/XMLSchema" xmlns:xs="http://www.w3.org/2001/XMLSchema" xmlns:p="http://schemas.microsoft.com/office/2006/metadata/properties" xmlns:ns3="47b86cd0-e5ba-4971-9a48-c2dc2070449d" xmlns:ns4="cb4aebcb-0565-436f-8f75-4e2a3d5943a7" targetNamespace="http://schemas.microsoft.com/office/2006/metadata/properties" ma:root="true" ma:fieldsID="8c8dbc423aaf56119dc2a7f1e1c5c2cd" ns3:_="" ns4:_="">
    <xsd:import namespace="47b86cd0-e5ba-4971-9a48-c2dc2070449d"/>
    <xsd:import namespace="cb4aebcb-0565-436f-8f75-4e2a3d5943a7"/>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b86cd0-e5ba-4971-9a48-c2dc207044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4aebcb-0565-436f-8f75-4e2a3d5943a7" elementFormDefault="qualified">
    <xsd:import namespace="http://schemas.microsoft.com/office/2006/documentManagement/types"/>
    <xsd:import namespace="http://schemas.microsoft.com/office/infopath/2007/PartnerControls"/>
    <xsd:element name="SharedWithUsers" ma:index="11"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Condiviso con dettagli" ma:internalName="SharedWithDetails" ma:readOnly="true">
      <xsd:simpleType>
        <xsd:restriction base="dms:Note">
          <xsd:maxLength value="255"/>
        </xsd:restriction>
      </xsd:simpleType>
    </xsd:element>
    <xsd:element name="SharingHintHash" ma:index="13"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98A64D-0A1D-4A88-94D2-87A251FBBCE3}">
  <ds:schemaRefs>
    <ds:schemaRef ds:uri="http://www.w3.org/XML/1998/namespace"/>
    <ds:schemaRef ds:uri="47b86cd0-e5ba-4971-9a48-c2dc2070449d"/>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cb4aebcb-0565-436f-8f75-4e2a3d5943a7"/>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7B03A4A-33E3-4F1F-9132-B36BA538A535}">
  <ds:schemaRefs>
    <ds:schemaRef ds:uri="http://schemas.microsoft.com/sharepoint/v3/contenttype/forms"/>
  </ds:schemaRefs>
</ds:datastoreItem>
</file>

<file path=customXml/itemProps3.xml><?xml version="1.0" encoding="utf-8"?>
<ds:datastoreItem xmlns:ds="http://schemas.openxmlformats.org/officeDocument/2006/customXml" ds:itemID="{09479154-5C53-4D54-9A90-C11962871727}">
  <ds:schemaRefs>
    <ds:schemaRef ds:uri="47b86cd0-e5ba-4971-9a48-c2dc2070449d"/>
    <ds:schemaRef ds:uri="cb4aebcb-0565-436f-8f75-4e2a3d5943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504</TotalTime>
  <Words>2584</Words>
  <Application>Microsoft Office PowerPoint</Application>
  <PresentationFormat>Widescreen</PresentationFormat>
  <Paragraphs>514</Paragraphs>
  <Slides>31</Slides>
  <Notes>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31</vt:i4>
      </vt:variant>
    </vt:vector>
  </HeadingPairs>
  <TitlesOfParts>
    <vt:vector size="38" baseType="lpstr">
      <vt:lpstr>Amasis MT Pro Black</vt:lpstr>
      <vt:lpstr>Arial</vt:lpstr>
      <vt:lpstr>Avenir Next LT Pro</vt:lpstr>
      <vt:lpstr>Baguet Script</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Elisa Sorri</dc:creator>
  <cp:lastModifiedBy>Elisa Sorri</cp:lastModifiedBy>
  <cp:revision>63</cp:revision>
  <dcterms:created xsi:type="dcterms:W3CDTF">2023-03-12T15:22:41Z</dcterms:created>
  <dcterms:modified xsi:type="dcterms:W3CDTF">2023-03-23T21:32:37Z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0x01010023B2C08C1666104AB6B8906E88DA8E97</vt:lpwstr>
  </property>
</Properties>
</file>